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Lst>
  <p:notesMasterIdLst>
    <p:notesMasterId r:id="rId39"/>
  </p:notesMasterIdLst>
  <p:handoutMasterIdLst>
    <p:handoutMasterId r:id="rId40"/>
  </p:handoutMasterIdLst>
  <p:sldIdLst>
    <p:sldId id="256" r:id="rId6"/>
    <p:sldId id="257" r:id="rId7"/>
    <p:sldId id="258" r:id="rId8"/>
    <p:sldId id="294" r:id="rId9"/>
    <p:sldId id="260" r:id="rId10"/>
    <p:sldId id="261" r:id="rId11"/>
    <p:sldId id="262" r:id="rId12"/>
    <p:sldId id="263" r:id="rId13"/>
    <p:sldId id="264" r:id="rId14"/>
    <p:sldId id="265" r:id="rId15"/>
    <p:sldId id="291" r:id="rId16"/>
    <p:sldId id="267" r:id="rId17"/>
    <p:sldId id="292" r:id="rId18"/>
    <p:sldId id="269" r:id="rId19"/>
    <p:sldId id="270" r:id="rId20"/>
    <p:sldId id="271" r:id="rId21"/>
    <p:sldId id="272" r:id="rId22"/>
    <p:sldId id="274" r:id="rId23"/>
    <p:sldId id="275" r:id="rId24"/>
    <p:sldId id="273" r:id="rId25"/>
    <p:sldId id="293" r:id="rId26"/>
    <p:sldId id="277" r:id="rId27"/>
    <p:sldId id="280" r:id="rId28"/>
    <p:sldId id="281" r:id="rId29"/>
    <p:sldId id="282" r:id="rId30"/>
    <p:sldId id="283" r:id="rId31"/>
    <p:sldId id="284" r:id="rId32"/>
    <p:sldId id="285" r:id="rId33"/>
    <p:sldId id="286" r:id="rId34"/>
    <p:sldId id="287" r:id="rId35"/>
    <p:sldId id="288" r:id="rId36"/>
    <p:sldId id="289" r:id="rId37"/>
    <p:sldId id="295"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2" name="Denis" initials="D" lastIdx="5" clrIdx="1">
    <p:extLst>
      <p:ext uri="{19B8F6BF-5375-455C-9EA6-DF929625EA0E}">
        <p15:presenceInfo xmlns:p15="http://schemas.microsoft.com/office/powerpoint/2012/main" userId="Denis" providerId="None"/>
      </p:ext>
    </p:extLst>
  </p:cmAuthor>
  <p:cmAuthor id="3" name="COPPER, Frederik Anton" initials="CFA" lastIdx="3" clrIdx="2">
    <p:extLst>
      <p:ext uri="{19B8F6BF-5375-455C-9EA6-DF929625EA0E}">
        <p15:presenceInfo xmlns:p15="http://schemas.microsoft.com/office/powerpoint/2012/main" userId="S::copperf@who.int::0f901088-783c-438a-8209-1f3e953b174f" providerId="AD"/>
      </p:ext>
    </p:extLst>
  </p:cmAuthor>
  <p:cmAuthor id="4" name="ROSFELDER, Rémy" initials="RR" lastIdx="1" clrIdx="3">
    <p:extLst>
      <p:ext uri="{19B8F6BF-5375-455C-9EA6-DF929625EA0E}">
        <p15:presenceInfo xmlns:p15="http://schemas.microsoft.com/office/powerpoint/2012/main" userId="S::rosfelderr@who.int::aabd4afb-7237-430d-97e4-3959336ea48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CE"/>
    <a:srgbClr val="008DCF"/>
    <a:srgbClr val="008DC9"/>
    <a:srgbClr val="D86422"/>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324E66-CBE7-4F5F-9701-9550619BE88E}" v="4" dt="2020-11-02T11:19:23.9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napToObjects="1">
      <p:cViewPr varScale="1">
        <p:scale>
          <a:sx n="108" d="100"/>
          <a:sy n="108" d="100"/>
        </p:scale>
        <p:origin x="678" y="126"/>
      </p:cViewPr>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20-10-27T10:22:42.333" idx="1">
    <p:pos x="7259" y="3935"/>
    <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11/2/2020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AJUSTEZ LES HORAIRES EN FONCTION DE VOS IMPÉRATIFS, MAIS GARDEZ SUFFISAMMENT DE TEMPS POUR LA PARTIE 2. C'EST ELLE LA PLUS IMPORTANTE !</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dirty="0"/>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dirty="0">
                <a:latin typeface="Calibri" pitchFamily="34" charset="0"/>
                <a:cs typeface="Courier New" pitchFamily="49" charset="0"/>
              </a:rPr>
              <a:t>Break down in groups.</a:t>
            </a:r>
          </a:p>
          <a:p>
            <a:pPr marL="342900" lvl="1" indent="-342900">
              <a:spcBef>
                <a:spcPct val="20000"/>
              </a:spcBef>
              <a:buFontTx/>
              <a:buChar char="•"/>
              <a:defRPr/>
            </a:pPr>
            <a:r>
              <a:rPr lang="en-CA" sz="3500" dirty="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dirty="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dirty="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dirty="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dirty="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dirty="0">
                <a:latin typeface="Calibri" pitchFamily="34" charset="0"/>
                <a:cs typeface="Courier New" pitchFamily="49" charset="0"/>
              </a:rPr>
              <a:t>By when?</a:t>
            </a:r>
          </a:p>
          <a:p>
            <a:pPr marL="342900" lvl="1" indent="-342900">
              <a:spcBef>
                <a:spcPct val="20000"/>
              </a:spcBef>
              <a:buFontTx/>
              <a:buChar char="•"/>
              <a:defRPr/>
            </a:pPr>
            <a:r>
              <a:rPr lang="en-CA" sz="3500" dirty="0">
                <a:latin typeface="Calibri" pitchFamily="34" charset="0"/>
                <a:cs typeface="Courier New" pitchFamily="49" charset="0"/>
              </a:rPr>
              <a:t>Each group rapporteur to provide a 5 minute summary of the findings of the group.</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32</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fr-FR" sz="3500" noProof="0" dirty="0">
                <a:latin typeface="Calibri" pitchFamily="34" charset="0"/>
                <a:cs typeface="Courier New" pitchFamily="49" charset="0"/>
              </a:rPr>
              <a:t>Constituez des groupes.</a:t>
            </a:r>
          </a:p>
          <a:p>
            <a:pPr marL="342900" lvl="1" indent="-342900">
              <a:spcBef>
                <a:spcPct val="20000"/>
              </a:spcBef>
              <a:buFontTx/>
              <a:buChar char="•"/>
              <a:defRPr/>
            </a:pPr>
            <a:r>
              <a:rPr lang="fr-FR" sz="3500" noProof="0" dirty="0">
                <a:latin typeface="Calibri" pitchFamily="34" charset="0"/>
                <a:cs typeface="Courier New" pitchFamily="49" charset="0"/>
              </a:rPr>
              <a:t>Transposez les résultats en actions concrètes et classez-les par priorité.</a:t>
            </a:r>
          </a:p>
          <a:p>
            <a:pPr marL="800100" lvl="2" indent="-342900">
              <a:spcBef>
                <a:spcPct val="20000"/>
              </a:spcBef>
              <a:buFont typeface="Calibri" pitchFamily="34" charset="0"/>
              <a:buChar char="–"/>
              <a:defRPr/>
            </a:pPr>
            <a:r>
              <a:rPr lang="fr-FR" sz="2400" noProof="0" dirty="0">
                <a:latin typeface="Calibri" pitchFamily="34" charset="0"/>
                <a:cs typeface="Courier New" pitchFamily="49" charset="0"/>
              </a:rPr>
              <a:t>Actions</a:t>
            </a:r>
          </a:p>
          <a:p>
            <a:pPr marL="800100" lvl="2" indent="-342900">
              <a:spcBef>
                <a:spcPct val="20000"/>
              </a:spcBef>
              <a:buFont typeface="Calibri" pitchFamily="34" charset="0"/>
              <a:buChar char="–"/>
              <a:defRPr/>
            </a:pPr>
            <a:r>
              <a:rPr lang="fr-FR" sz="2400" noProof="0" dirty="0">
                <a:latin typeface="Calibri" pitchFamily="34" charset="0"/>
                <a:cs typeface="Courier New" pitchFamily="49" charset="0"/>
              </a:rPr>
              <a:t>Expliquez pourquoi certaines actions sont prioritaires ?</a:t>
            </a:r>
          </a:p>
          <a:p>
            <a:pPr marL="800100" lvl="2" indent="-342900">
              <a:spcBef>
                <a:spcPct val="20000"/>
              </a:spcBef>
              <a:buFont typeface="Calibri" pitchFamily="34" charset="0"/>
              <a:buChar char="–"/>
              <a:defRPr/>
            </a:pPr>
            <a:r>
              <a:rPr lang="fr-FR" sz="2400" noProof="0" dirty="0">
                <a:latin typeface="Calibri" pitchFamily="34" charset="0"/>
                <a:cs typeface="Courier New" pitchFamily="49" charset="0"/>
              </a:rPr>
              <a:t>Qui est chargé de l'action ?</a:t>
            </a:r>
          </a:p>
          <a:p>
            <a:pPr marL="800100" lvl="2" indent="-342900">
              <a:spcBef>
                <a:spcPct val="20000"/>
              </a:spcBef>
              <a:buFont typeface="Calibri" pitchFamily="34" charset="0"/>
              <a:buChar char="–"/>
              <a:defRPr/>
            </a:pPr>
            <a:r>
              <a:rPr lang="fr-FR" sz="2400" noProof="0" dirty="0">
                <a:latin typeface="Calibri" pitchFamily="34" charset="0"/>
                <a:cs typeface="Courier New" pitchFamily="49" charset="0"/>
              </a:rPr>
              <a:t>Quelles sont les ressources nécessaires ?</a:t>
            </a:r>
          </a:p>
          <a:p>
            <a:pPr marL="800100" lvl="2" indent="-342900">
              <a:spcBef>
                <a:spcPct val="20000"/>
              </a:spcBef>
              <a:buFont typeface="Calibri" pitchFamily="34" charset="0"/>
              <a:buChar char="–"/>
              <a:defRPr/>
            </a:pPr>
            <a:r>
              <a:rPr lang="fr-FR" sz="2400" noProof="0" dirty="0">
                <a:latin typeface="Calibri" pitchFamily="34" charset="0"/>
                <a:cs typeface="Courier New" pitchFamily="49" charset="0"/>
              </a:rPr>
              <a:t>D'ici quand faut-il les mobiliser ?</a:t>
            </a:r>
          </a:p>
          <a:p>
            <a:pPr marL="342900" lvl="1" indent="-342900">
              <a:spcBef>
                <a:spcPct val="20000"/>
              </a:spcBef>
              <a:buFontTx/>
              <a:buChar char="•"/>
              <a:defRPr/>
            </a:pPr>
            <a:r>
              <a:rPr lang="fr-FR" sz="3500" noProof="0" dirty="0">
                <a:latin typeface="Calibri" pitchFamily="34" charset="0"/>
                <a:cs typeface="Courier New" pitchFamily="49" charset="0"/>
              </a:rPr>
              <a:t>Le rapporteur de chaque groupe résume en cinq minutes les conclusions de son groupe.</a:t>
            </a:r>
          </a:p>
          <a:p>
            <a:endParaRPr lang="fr-FR" noProof="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u="none" dirty="0"/>
              <a:t>La situation évolue rapidement.</a:t>
            </a:r>
          </a:p>
          <a:p>
            <a:endParaRPr lang="fr-FR" b="1" u="none" dirty="0"/>
          </a:p>
          <a:p>
            <a:r>
              <a:rPr lang="fr-FR" b="1" u="none" dirty="0"/>
              <a:t>Voyons le dernier rapport de situation de l’OMS.</a:t>
            </a:r>
          </a:p>
          <a:p>
            <a:endParaRPr lang="fr-FR" b="1" u="none" dirty="0"/>
          </a:p>
          <a:p>
            <a:r>
              <a:rPr lang="fr-FR" b="1" u="none" dirty="0"/>
              <a:t>Si vous cliquez sur l'image, vous serez redirigé vers la page Web des rapports de situation de l'OMS.</a:t>
            </a:r>
          </a:p>
          <a:p>
            <a:endParaRPr lang="fr-FR" b="1" u="none" dirty="0"/>
          </a:p>
          <a:p>
            <a:r>
              <a:rPr lang="fr-FR" b="1" u="none" dirty="0"/>
              <a:t>Vous pouvez également distribuer des copies papier.</a:t>
            </a:r>
          </a:p>
          <a:p>
            <a:endParaRPr lang="fr-FR" b="1" u="none" dirty="0"/>
          </a:p>
          <a:p>
            <a:r>
              <a:rPr lang="fr-FR" b="1" u="none" dirty="0"/>
              <a:t>Ressource :</a:t>
            </a:r>
          </a:p>
          <a:p>
            <a:r>
              <a:rPr lang="fr-FR" b="1" u="none" dirty="0"/>
              <a:t>https://www.who.int/emergencies/diseases/novel-coronavirus-2019/situation-reports</a:t>
            </a:r>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équipe de l’OMS collaborent avec des experts de toute la planète pour élaborer des orientations. Ces experts passent en revue des rapports, des études et les présentations que leurs soumettent les pays ; ils analysent les tendances, consultent d’autres experts et conviennent ensuite de la meilleure approche. Ces orientations sont destinées aux décideurs du secteur de la santé, pour adaptation au contexte national. Elles sont actualisées au fil du temps à la lumière des nouvelles connaissances scientifiques. </a:t>
            </a:r>
          </a:p>
          <a:p>
            <a:endParaRPr lang="en-US"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952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mn-lt"/>
                <a:ea typeface="+mn-ea"/>
                <a:cs typeface="+mn-cs"/>
              </a:rPr>
              <a:t>Un exercice de simulation sur table est un travail axé sur la discussion, reposant sur un scénario de simulation au déroulement progressif et sur une série de scripts complémentaires. Il permet aux participants d’envisager les répercussions d’une situation d’urgence potentielle sur les plans, procédures et capacités existants. Un exercice de simulation sur table simule une situation d’urgence  dans un environnement informel, sans stress.</a:t>
            </a:r>
            <a:endParaRPr lang="en-GB"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L'objectif d'un exercice de simulation sur table est de renforcer la préparation à gérer une situation d'urgence, au moyen de discussions en groupe.</a:t>
            </a:r>
          </a:p>
          <a:p>
            <a:endParaRPr lang="fr-FR" sz="1200" b="1" kern="1200" dirty="0">
              <a:solidFill>
                <a:schemeClr val="tx1"/>
              </a:solidFill>
              <a:effectLst/>
              <a:latin typeface="+mn-lt"/>
              <a:ea typeface="+mn-ea"/>
              <a:cs typeface="+mn-cs"/>
            </a:endParaRPr>
          </a:p>
          <a:p>
            <a:endParaRPr lang="fr-FR" sz="1200" b="1" kern="1200" dirty="0">
              <a:solidFill>
                <a:schemeClr val="tx1"/>
              </a:solidFill>
              <a:effectLst/>
              <a:latin typeface="+mn-lt"/>
              <a:ea typeface="+mn-ea"/>
              <a:cs typeface="+mn-cs"/>
            </a:endParaRPr>
          </a:p>
          <a:p>
            <a:endParaRPr lang="en-GB" sz="1200" b="1" u="sng" kern="1200" dirty="0">
              <a:solidFill>
                <a:schemeClr val="tx1"/>
              </a:solidFill>
              <a:effectLst/>
              <a:latin typeface="+mn-lt"/>
              <a:ea typeface="+mn-ea"/>
              <a:cs typeface="+mn-cs"/>
            </a:endParaRPr>
          </a:p>
          <a:p>
            <a:r>
              <a:rPr lang="en-GB" sz="1200" b="1" u="sng" kern="1200" dirty="0">
                <a:solidFill>
                  <a:schemeClr val="tx1"/>
                </a:solidFill>
                <a:effectLst/>
                <a:latin typeface="+mn-lt"/>
                <a:ea typeface="+mn-ea"/>
                <a:cs typeface="+mn-cs"/>
              </a:rPr>
              <a:t>A TTX can be used to: </a:t>
            </a:r>
          </a:p>
          <a:p>
            <a:pPr lvl="0"/>
            <a:r>
              <a:rPr lang="en-GB" sz="1200" kern="1200" dirty="0">
                <a:solidFill>
                  <a:schemeClr val="tx1"/>
                </a:solidFill>
                <a:effectLst/>
                <a:latin typeface="+mn-lt"/>
                <a:ea typeface="+mn-ea"/>
                <a:cs typeface="+mn-cs"/>
              </a:rPr>
              <a:t>Develop or review a response plan </a:t>
            </a:r>
          </a:p>
          <a:p>
            <a:pPr lvl="0"/>
            <a:r>
              <a:rPr lang="en-GB" sz="1200" kern="1200" dirty="0">
                <a:solidFill>
                  <a:schemeClr val="tx1"/>
                </a:solidFill>
                <a:effectLst/>
                <a:latin typeface="+mn-lt"/>
                <a:ea typeface="+mn-ea"/>
                <a:cs typeface="+mn-cs"/>
              </a:rPr>
              <a:t>Familiarize participants with their roles and responsibilities </a:t>
            </a:r>
          </a:p>
          <a:p>
            <a:pPr lvl="0"/>
            <a:r>
              <a:rPr lang="en-GB" sz="1200" kern="1200" dirty="0">
                <a:solidFill>
                  <a:schemeClr val="tx1"/>
                </a:solidFill>
                <a:effectLst/>
                <a:latin typeface="+mn-lt"/>
                <a:ea typeface="+mn-ea"/>
                <a:cs typeface="+mn-cs"/>
              </a:rPr>
              <a:t>Identify and solve problems through a facilitated and open discussion. </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document “WHO monitoring </a:t>
            </a:r>
            <a:r>
              <a:rPr lang="fr-FR" dirty="0" err="1"/>
              <a:t>response</a:t>
            </a:r>
            <a:r>
              <a:rPr lang="fr-FR" dirty="0"/>
              <a:t> </a:t>
            </a:r>
            <a:r>
              <a:rPr lang="fr-FR" dirty="0" err="1"/>
              <a:t>implementation</a:t>
            </a:r>
            <a:r>
              <a:rPr lang="fr-FR" dirty="0"/>
              <a:t> checklist for COVID-19” doit avoir été imprimé et distribué à l'ensemble des participants.</a:t>
            </a:r>
          </a:p>
          <a:p>
            <a:endParaRPr lang="fr-FR" dirty="0"/>
          </a:p>
          <a:p>
            <a:r>
              <a:rPr lang="fr-FR" dirty="0"/>
              <a:t>Dites-le aux participants, il figure dans leurs documents de référence.</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2118946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ADJUST THE TIMING BASED ON YOUR OWN AGENDA BUT MAKE SURE YOU KEEP ENOUGH TIME FOR PART 2.   THIS IS THE MOST ESSENTIAL PART OF THE SIMEX!!!</a:t>
            </a:r>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fr-FR" sz="3500" dirty="0">
                <a:latin typeface="Calibri" pitchFamily="34" charset="0"/>
                <a:cs typeface="Courier New" pitchFamily="49" charset="0"/>
              </a:rPr>
              <a:t>Constituez des groupes.</a:t>
            </a:r>
          </a:p>
          <a:p>
            <a:pPr marL="342900" lvl="1" indent="-342900">
              <a:spcBef>
                <a:spcPct val="20000"/>
              </a:spcBef>
              <a:buFontTx/>
              <a:buChar char="•"/>
              <a:defRPr/>
            </a:pPr>
            <a:r>
              <a:rPr lang="fr-FR" sz="3500" dirty="0">
                <a:latin typeface="Calibri" pitchFamily="34" charset="0"/>
                <a:cs typeface="Courier New" pitchFamily="49" charset="0"/>
              </a:rPr>
              <a:t>Transposez les résultats en actions concrètes et classez-les par priorité.</a:t>
            </a:r>
          </a:p>
          <a:p>
            <a:pPr marL="342900" lvl="1" indent="-342900">
              <a:spcBef>
                <a:spcPct val="20000"/>
              </a:spcBef>
              <a:buFontTx/>
              <a:buChar char="•"/>
              <a:defRPr/>
            </a:pPr>
            <a:r>
              <a:rPr lang="fr-FR" sz="3500" dirty="0">
                <a:latin typeface="Calibri" pitchFamily="34" charset="0"/>
                <a:cs typeface="Courier New" pitchFamily="49" charset="0"/>
              </a:rPr>
              <a:t>Actions</a:t>
            </a:r>
          </a:p>
          <a:p>
            <a:pPr marL="342900" lvl="1" indent="-342900">
              <a:spcBef>
                <a:spcPct val="20000"/>
              </a:spcBef>
              <a:buFontTx/>
              <a:buChar char="•"/>
              <a:defRPr/>
            </a:pPr>
            <a:r>
              <a:rPr lang="fr-FR" sz="3500" dirty="0">
                <a:latin typeface="Calibri" pitchFamily="34" charset="0"/>
                <a:cs typeface="Courier New" pitchFamily="49" charset="0"/>
              </a:rPr>
              <a:t>Expliquez pourquoi certaines actions sont prioritaires</a:t>
            </a:r>
          </a:p>
          <a:p>
            <a:pPr marL="342900" lvl="1" indent="-342900">
              <a:spcBef>
                <a:spcPct val="20000"/>
              </a:spcBef>
              <a:buFontTx/>
              <a:buChar char="•"/>
              <a:defRPr/>
            </a:pPr>
            <a:r>
              <a:rPr lang="fr-FR" sz="3500" dirty="0">
                <a:latin typeface="Calibri" pitchFamily="34" charset="0"/>
                <a:cs typeface="Courier New" pitchFamily="49" charset="0"/>
              </a:rPr>
              <a:t>Qui est chargé de l'action ?</a:t>
            </a:r>
          </a:p>
          <a:p>
            <a:pPr marL="342900" lvl="1" indent="-342900">
              <a:spcBef>
                <a:spcPct val="20000"/>
              </a:spcBef>
              <a:buFontTx/>
              <a:buChar char="•"/>
              <a:defRPr/>
            </a:pPr>
            <a:r>
              <a:rPr lang="fr-FR" sz="3500" dirty="0">
                <a:latin typeface="Calibri" pitchFamily="34" charset="0"/>
                <a:cs typeface="Courier New" pitchFamily="49" charset="0"/>
              </a:rPr>
              <a:t>Quelles sont les ressources nécessaires ?</a:t>
            </a:r>
          </a:p>
          <a:p>
            <a:pPr marL="342900" lvl="1" indent="-342900">
              <a:spcBef>
                <a:spcPct val="20000"/>
              </a:spcBef>
              <a:buFontTx/>
              <a:buChar char="•"/>
              <a:defRPr/>
            </a:pPr>
            <a:r>
              <a:rPr lang="fr-FR" sz="3500" dirty="0">
                <a:latin typeface="Calibri" pitchFamily="34" charset="0"/>
                <a:cs typeface="Courier New" pitchFamily="49" charset="0"/>
              </a:rPr>
              <a:t>D'ici quand faut-il les mobiliser ?</a:t>
            </a:r>
          </a:p>
          <a:p>
            <a:pPr marL="0" lvl="1" indent="0">
              <a:spcBef>
                <a:spcPct val="20000"/>
              </a:spcBef>
              <a:buFontTx/>
              <a:buNone/>
              <a:defRPr/>
            </a:pPr>
            <a:endParaRPr lang="fr-FR" sz="3500" dirty="0">
              <a:latin typeface="Calibri" pitchFamily="34" charset="0"/>
              <a:cs typeface="Courier New" pitchFamily="49" charset="0"/>
            </a:endParaRPr>
          </a:p>
          <a:p>
            <a:pPr marL="342900" lvl="1" indent="-342900">
              <a:spcBef>
                <a:spcPct val="20000"/>
              </a:spcBef>
              <a:buFontTx/>
              <a:buChar char="•"/>
              <a:defRPr/>
            </a:pPr>
            <a:r>
              <a:rPr lang="fr-FR" sz="3500" dirty="0">
                <a:latin typeface="Calibri" pitchFamily="34" charset="0"/>
                <a:cs typeface="Courier New" pitchFamily="49" charset="0"/>
              </a:rPr>
              <a:t>Le rapporteur de chaque groupe résume en cinq minutes les conclusions de son groupe.</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29</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fr-FR" sz="3500" dirty="0">
                <a:latin typeface="Calibri" pitchFamily="34" charset="0"/>
                <a:cs typeface="Courier New" pitchFamily="49" charset="0"/>
              </a:rPr>
              <a:t>Constituez des groupes.</a:t>
            </a:r>
          </a:p>
          <a:p>
            <a:pPr marL="342900" lvl="1" indent="-342900">
              <a:spcBef>
                <a:spcPct val="20000"/>
              </a:spcBef>
              <a:buFontTx/>
              <a:buChar char="•"/>
              <a:defRPr/>
            </a:pPr>
            <a:r>
              <a:rPr lang="fr-FR" sz="3500" dirty="0">
                <a:latin typeface="Calibri" pitchFamily="34" charset="0"/>
                <a:cs typeface="Courier New" pitchFamily="49" charset="0"/>
              </a:rPr>
              <a:t>Transposez les résultats en actions concrètes et classez-les par priorité.</a:t>
            </a:r>
          </a:p>
          <a:p>
            <a:pPr marL="342900" lvl="1" indent="-342900">
              <a:spcBef>
                <a:spcPct val="20000"/>
              </a:spcBef>
              <a:buFontTx/>
              <a:buChar char="•"/>
              <a:defRPr/>
            </a:pPr>
            <a:r>
              <a:rPr lang="fr-FR" sz="3500" dirty="0">
                <a:latin typeface="Calibri" pitchFamily="34" charset="0"/>
                <a:cs typeface="Courier New" pitchFamily="49" charset="0"/>
              </a:rPr>
              <a:t>Actions</a:t>
            </a:r>
          </a:p>
          <a:p>
            <a:pPr marL="342900" lvl="1" indent="-342900">
              <a:spcBef>
                <a:spcPct val="20000"/>
              </a:spcBef>
              <a:buFontTx/>
              <a:buChar char="•"/>
              <a:defRPr/>
            </a:pPr>
            <a:r>
              <a:rPr lang="fr-FR" sz="3500" dirty="0">
                <a:latin typeface="Calibri" pitchFamily="34" charset="0"/>
                <a:cs typeface="Courier New" pitchFamily="49" charset="0"/>
              </a:rPr>
              <a:t>Expliquez pourquoi certaines actions sont prioritaires</a:t>
            </a:r>
          </a:p>
          <a:p>
            <a:pPr marL="342900" lvl="1" indent="-342900">
              <a:spcBef>
                <a:spcPct val="20000"/>
              </a:spcBef>
              <a:buFontTx/>
              <a:buChar char="•"/>
              <a:defRPr/>
            </a:pPr>
            <a:r>
              <a:rPr lang="fr-FR" sz="3500" dirty="0">
                <a:latin typeface="Calibri" pitchFamily="34" charset="0"/>
                <a:cs typeface="Courier New" pitchFamily="49" charset="0"/>
              </a:rPr>
              <a:t>Qui est chargé de l'action ?</a:t>
            </a:r>
          </a:p>
          <a:p>
            <a:pPr marL="342900" lvl="1" indent="-342900">
              <a:spcBef>
                <a:spcPct val="20000"/>
              </a:spcBef>
              <a:buFontTx/>
              <a:buChar char="•"/>
              <a:defRPr/>
            </a:pPr>
            <a:r>
              <a:rPr lang="fr-FR" sz="3500" dirty="0">
                <a:latin typeface="Calibri" pitchFamily="34" charset="0"/>
                <a:cs typeface="Courier New" pitchFamily="49" charset="0"/>
              </a:rPr>
              <a:t>Quelles sont les ressources nécessaires ?</a:t>
            </a:r>
          </a:p>
          <a:p>
            <a:pPr marL="342900" lvl="1" indent="-342900">
              <a:spcBef>
                <a:spcPct val="20000"/>
              </a:spcBef>
              <a:buFontTx/>
              <a:buChar char="•"/>
              <a:defRPr/>
            </a:pPr>
            <a:r>
              <a:rPr lang="fr-FR" sz="3500" dirty="0">
                <a:latin typeface="Calibri" pitchFamily="34" charset="0"/>
                <a:cs typeface="Courier New" pitchFamily="49" charset="0"/>
              </a:rPr>
              <a:t>D'ici quand faut-il les mobiliser ?</a:t>
            </a:r>
          </a:p>
          <a:p>
            <a:pPr marL="342900" lvl="1" indent="-342900">
              <a:spcBef>
                <a:spcPct val="20000"/>
              </a:spcBef>
              <a:buFontTx/>
              <a:buChar char="•"/>
              <a:defRPr/>
            </a:pPr>
            <a:r>
              <a:rPr lang="fr-FR" sz="3500" dirty="0">
                <a:latin typeface="Calibri" pitchFamily="34" charset="0"/>
                <a:cs typeface="Courier New" pitchFamily="49" charset="0"/>
              </a:rPr>
              <a:t>Le rapporteur de chaque groupe résume en cinq minutes les conclusions de son groupe.</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a:p>
        </p:txBody>
      </p:sp>
    </p:spTree>
    <p:extLst>
      <p:ext uri="{BB962C8B-B14F-4D97-AF65-F5344CB8AC3E}">
        <p14:creationId xmlns:p14="http://schemas.microsoft.com/office/powerpoint/2010/main" val="835142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fr-FR" sz="3500" dirty="0">
                <a:latin typeface="Calibri" pitchFamily="34" charset="0"/>
                <a:cs typeface="Courier New" pitchFamily="49" charset="0"/>
              </a:rPr>
              <a:t>Constituez des groupes.</a:t>
            </a:r>
          </a:p>
          <a:p>
            <a:pPr marL="342900" lvl="1" indent="-342900">
              <a:spcBef>
                <a:spcPct val="20000"/>
              </a:spcBef>
              <a:buFontTx/>
              <a:buChar char="•"/>
              <a:defRPr/>
            </a:pPr>
            <a:r>
              <a:rPr lang="fr-FR" sz="3500" dirty="0">
                <a:latin typeface="Calibri" pitchFamily="34" charset="0"/>
                <a:cs typeface="Courier New" pitchFamily="49" charset="0"/>
              </a:rPr>
              <a:t>Transposez les résultats en actions concrètes et classez-les par priorité.</a:t>
            </a:r>
          </a:p>
          <a:p>
            <a:pPr marL="342900" lvl="1" indent="-342900">
              <a:spcBef>
                <a:spcPct val="20000"/>
              </a:spcBef>
              <a:buFontTx/>
              <a:buChar char="•"/>
              <a:defRPr/>
            </a:pPr>
            <a:r>
              <a:rPr lang="fr-FR" sz="3500" dirty="0">
                <a:latin typeface="Calibri" pitchFamily="34" charset="0"/>
                <a:cs typeface="Courier New" pitchFamily="49" charset="0"/>
              </a:rPr>
              <a:t>Actions</a:t>
            </a:r>
          </a:p>
          <a:p>
            <a:pPr marL="342900" lvl="1" indent="-342900">
              <a:spcBef>
                <a:spcPct val="20000"/>
              </a:spcBef>
              <a:buFontTx/>
              <a:buChar char="•"/>
              <a:defRPr/>
            </a:pPr>
            <a:r>
              <a:rPr lang="fr-FR" sz="3500" dirty="0">
                <a:latin typeface="Calibri" pitchFamily="34" charset="0"/>
                <a:cs typeface="Courier New" pitchFamily="49" charset="0"/>
              </a:rPr>
              <a:t>Expliquez pourquoi certaines actions sont prioritaires</a:t>
            </a:r>
          </a:p>
          <a:p>
            <a:pPr marL="342900" lvl="1" indent="-342900">
              <a:spcBef>
                <a:spcPct val="20000"/>
              </a:spcBef>
              <a:buFontTx/>
              <a:buChar char="•"/>
              <a:defRPr/>
            </a:pPr>
            <a:r>
              <a:rPr lang="fr-FR" sz="3500" dirty="0">
                <a:latin typeface="Calibri" pitchFamily="34" charset="0"/>
                <a:cs typeface="Courier New" pitchFamily="49" charset="0"/>
              </a:rPr>
              <a:t>Qui est chargé de l'action ?</a:t>
            </a:r>
          </a:p>
          <a:p>
            <a:pPr marL="342900" lvl="1" indent="-342900">
              <a:spcBef>
                <a:spcPct val="20000"/>
              </a:spcBef>
              <a:buFontTx/>
              <a:buChar char="•"/>
              <a:defRPr/>
            </a:pPr>
            <a:r>
              <a:rPr lang="fr-FR" sz="3500" dirty="0">
                <a:latin typeface="Calibri" pitchFamily="34" charset="0"/>
                <a:cs typeface="Courier New" pitchFamily="49" charset="0"/>
              </a:rPr>
              <a:t>Quelles sont les ressources nécessaires ?</a:t>
            </a:r>
          </a:p>
          <a:p>
            <a:pPr marL="342900" lvl="1" indent="-342900">
              <a:spcBef>
                <a:spcPct val="20000"/>
              </a:spcBef>
              <a:buFontTx/>
              <a:buChar char="•"/>
              <a:defRPr/>
            </a:pPr>
            <a:r>
              <a:rPr lang="fr-FR" sz="3500" dirty="0">
                <a:latin typeface="Calibri" pitchFamily="34" charset="0"/>
                <a:cs typeface="Courier New" pitchFamily="49" charset="0"/>
              </a:rPr>
              <a:t>D'ici quand faut-il les mobiliser ?</a:t>
            </a:r>
          </a:p>
          <a:p>
            <a:pPr marL="342900" lvl="1" indent="-342900">
              <a:spcBef>
                <a:spcPct val="20000"/>
              </a:spcBef>
              <a:buFontTx/>
              <a:buChar char="•"/>
              <a:defRPr/>
            </a:pPr>
            <a:r>
              <a:rPr lang="fr-FR" sz="3500" dirty="0">
                <a:latin typeface="Calibri" pitchFamily="34" charset="0"/>
                <a:cs typeface="Courier New" pitchFamily="49" charset="0"/>
              </a:rPr>
              <a:t>Le rapporteur de chaque groupe résume en cinq minutes les conclusions de son groupe.</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31</a:t>
            </a:fld>
            <a:endParaRPr lang="en-US"/>
          </a:p>
        </p:txBody>
      </p:sp>
    </p:spTree>
    <p:extLst>
      <p:ext uri="{BB962C8B-B14F-4D97-AF65-F5344CB8AC3E}">
        <p14:creationId xmlns:p14="http://schemas.microsoft.com/office/powerpoint/2010/main" val="2723994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 November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 November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 November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72000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463532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8021696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917696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84460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2217082" cy="276999"/>
          </a:xfrm>
          <a:prstGeom prst="rect">
            <a:avLst/>
          </a:prstGeom>
        </p:spPr>
        <p:txBody>
          <a:bodyPr wrap="none">
            <a:spAutoFit/>
          </a:bodyPr>
          <a:lstStyle/>
          <a:p>
            <a:pPr algn="l"/>
            <a:r>
              <a:rPr lang="en-US" sz="1200" b="1" i="0" dirty="0">
                <a:solidFill>
                  <a:schemeClr val="bg1"/>
                </a:solidFill>
                <a:latin typeface="Arial" panose="020B0604020202020204" pitchFamily="34" charset="0"/>
                <a:cs typeface="Arial" panose="020B0604020202020204" pitchFamily="34" charset="0"/>
              </a:rPr>
              <a:t>EXERCICE DE SIMULATION</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dirty="0">
                <a:solidFill>
                  <a:schemeClr val="bg1"/>
                </a:solidFill>
                <a:latin typeface="Arial" panose="020B0604020202020204" pitchFamily="34" charset="0"/>
                <a:cs typeface="Arial" panose="020B0604020202020204" pitchFamily="34" charset="0"/>
              </a:rPr>
              <a:t>MALADIE A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r>
              <a:rPr lang="en-US" dirty="0"/>
              <a:t>27 </a:t>
            </a:r>
            <a:r>
              <a:rPr lang="en-US" dirty="0" err="1"/>
              <a:t>octobre</a:t>
            </a:r>
            <a:r>
              <a:rPr lang="en-US"/>
              <a:t> 2020</a:t>
            </a:r>
            <a:endParaRPr lang="en-US" dirty="0"/>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 November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 November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 November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 November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 November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 November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 November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2 November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7279758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who.int/docs/default-source/coronaviruse/covid-19-sprp-unct-guidelines.pdf?sfvrsn=81ff43d8_4"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g"/></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11.xml"/><Relationship Id="rId16" Type="http://schemas.openxmlformats.org/officeDocument/2006/relationships/image" Target="../media/image35.png"/><Relationship Id="rId1" Type="http://schemas.openxmlformats.org/officeDocument/2006/relationships/slideLayout" Target="../slideLayouts/slideLayout13.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hkatom@who.int" TargetMode="External"/><Relationship Id="rId4" Type="http://schemas.openxmlformats.org/officeDocument/2006/relationships/image" Target="../media/image33.png"/><Relationship Id="rId9" Type="http://schemas.openxmlformats.org/officeDocument/2006/relationships/hyperlink" Target="mailto:andragro@paho.org" TargetMode="External"/><Relationship Id="rId1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632DC68-F97A-CB45-BE95-B84D1CDD182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496" y="-157851"/>
            <a:ext cx="12187410" cy="6858000"/>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4557568" cy="2891252"/>
          </a:xfrm>
        </p:spPr>
        <p:txBody>
          <a:bodyPr>
            <a:noAutofit/>
          </a:bodyPr>
          <a:lstStyle/>
          <a:p>
            <a:pPr algn="l"/>
            <a:r>
              <a:rPr lang="en-US" sz="4400" b="1" dirty="0">
                <a:solidFill>
                  <a:schemeClr val="bg1"/>
                </a:solidFill>
                <a:latin typeface="Arial" panose="020B0604020202020204" pitchFamily="34" charset="0"/>
                <a:cs typeface="Arial" panose="020B0604020202020204" pitchFamily="34" charset="0"/>
              </a:rPr>
              <a:t>MALADIE À CORONAVIRUS 2019</a:t>
            </a:r>
            <a:br>
              <a:rPr lang="en-US" sz="4400" b="1" dirty="0">
                <a:solidFill>
                  <a:schemeClr val="bg1"/>
                </a:solidFill>
                <a:latin typeface="Arial" panose="020B0604020202020204" pitchFamily="34" charset="0"/>
                <a:cs typeface="Arial" panose="020B0604020202020204" pitchFamily="34" charset="0"/>
              </a:rPr>
            </a:br>
            <a:r>
              <a:rPr lang="en-US" sz="4400" b="1" dirty="0">
                <a:solidFill>
                  <a:schemeClr val="bg1"/>
                </a:solidFill>
                <a:latin typeface="Arial" panose="020B0604020202020204" pitchFamily="34" charset="0"/>
                <a:cs typeface="Arial" panose="020B0604020202020204" pitchFamily="34" charset="0"/>
              </a:rPr>
              <a:t>(COVID-19)</a:t>
            </a:r>
            <a:endParaRPr lang="en-US" sz="44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en-US" sz="3600" b="1" dirty="0">
                <a:solidFill>
                  <a:srgbClr val="0092CB"/>
                </a:solidFill>
              </a:rPr>
              <a:t>NOM DU PAYS</a:t>
            </a:r>
            <a:endParaRPr lang="en-US" sz="3600" dirty="0">
              <a:solidFill>
                <a:srgbClr val="0092CB"/>
              </a:solidFill>
            </a:endParaRPr>
          </a:p>
          <a:p>
            <a:r>
              <a:rPr lang="en-US" sz="2000" b="1" dirty="0">
                <a:solidFill>
                  <a:srgbClr val="0092CB"/>
                </a:solidFill>
              </a:rPr>
              <a:t>Date et lieu</a:t>
            </a:r>
            <a:endParaRPr lang="en-US" sz="2000" dirty="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7712945" y="3418298"/>
            <a:ext cx="4306277" cy="1938992"/>
          </a:xfrm>
          <a:prstGeom prst="rect">
            <a:avLst/>
          </a:prstGeom>
        </p:spPr>
        <p:txBody>
          <a:bodyPr wrap="square">
            <a:spAutoFit/>
          </a:bodyPr>
          <a:lstStyle/>
          <a:p>
            <a:pPr algn="r"/>
            <a:br>
              <a:rPr lang="en-US" sz="2400" b="1" dirty="0">
                <a:solidFill>
                  <a:schemeClr val="accent2"/>
                </a:solidFill>
                <a:latin typeface="Arial" panose="020B0604020202020204" pitchFamily="34" charset="0"/>
                <a:cs typeface="Arial" panose="020B0604020202020204" pitchFamily="34" charset="0"/>
              </a:rPr>
            </a:br>
            <a:r>
              <a:rPr lang="en-US" sz="2400" b="1" dirty="0">
                <a:solidFill>
                  <a:schemeClr val="accent2"/>
                </a:solidFill>
                <a:latin typeface="Arial" panose="020B0604020202020204" pitchFamily="34" charset="0"/>
                <a:cs typeface="Arial" panose="020B0604020202020204" pitchFamily="34" charset="0"/>
              </a:rPr>
              <a:t>EXERCICE DE SIMULATION POUR LA PR</a:t>
            </a:r>
            <a:r>
              <a:rPr lang="fr-FR" sz="2400" b="1" dirty="0">
                <a:solidFill>
                  <a:schemeClr val="accent2"/>
                </a:solidFill>
                <a:latin typeface="Arial" panose="020B0604020202020204" pitchFamily="34" charset="0"/>
                <a:cs typeface="Arial" panose="020B0604020202020204" pitchFamily="34" charset="0"/>
              </a:rPr>
              <a:t>ÉPARATION AUX SITUATIONS D’URGENCE</a:t>
            </a:r>
            <a:r>
              <a:rPr lang="en-US" sz="2400" b="1" dirty="0">
                <a:solidFill>
                  <a:schemeClr val="accent2"/>
                </a:solidFill>
                <a:latin typeface="Arial" panose="020B0604020202020204" pitchFamily="34" charset="0"/>
                <a:cs typeface="Arial" panose="020B0604020202020204" pitchFamily="34" charset="0"/>
              </a:rPr>
              <a:t> </a:t>
            </a:r>
            <a:endParaRPr lang="en-US" sz="2400" dirty="0">
              <a:solidFill>
                <a:schemeClr val="accent2"/>
              </a:solidFill>
            </a:endParaRPr>
          </a:p>
        </p:txBody>
      </p:sp>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pic>
        <p:nvPicPr>
          <p:cNvPr id="10" name="Picture 9" descr="\\Wims\hq\GVA11\Home\cl-DGO\Dept-DGD\t-WPC\campanal\Desktop\OMS-bleu.jpg">
            <a:extLst>
              <a:ext uri="{FF2B5EF4-FFF2-40B4-BE49-F238E27FC236}">
                <a16:creationId xmlns:a16="http://schemas.microsoft.com/office/drawing/2014/main" id="{224AEC4E-D74A-40EF-8F65-794B7B269F92}"/>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466536" y="5993379"/>
            <a:ext cx="2187887" cy="576097"/>
          </a:xfrm>
          <a:prstGeom prst="rect">
            <a:avLst/>
          </a:prstGeom>
          <a:noFill/>
          <a:ln>
            <a:noFill/>
          </a:ln>
        </p:spPr>
      </p:pic>
    </p:spTree>
    <p:extLst>
      <p:ext uri="{BB962C8B-B14F-4D97-AF65-F5344CB8AC3E}">
        <p14:creationId xmlns:p14="http://schemas.microsoft.com/office/powerpoint/2010/main" val="3484333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fr-FR"/>
              <a:t>Règles de l’exercice de simulation sur table</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20192" y="845489"/>
            <a:ext cx="4565524" cy="2048256"/>
          </a:xfrm>
        </p:spPr>
        <p:txBody>
          <a:bodyPr>
            <a:noAutofit/>
          </a:bodyPr>
          <a:lstStyle/>
          <a:p>
            <a:pPr marL="447675" indent="-355600">
              <a:lnSpc>
                <a:spcPct val="100000"/>
              </a:lnSpc>
              <a:spcBef>
                <a:spcPts val="700"/>
              </a:spcBef>
              <a:buClr>
                <a:schemeClr val="accent1"/>
              </a:buClr>
              <a:buSzPct val="150000"/>
              <a:tabLst>
                <a:tab pos="447675" algn="l"/>
              </a:tabLst>
            </a:pPr>
            <a:r>
              <a:rPr lang="fr-FR" sz="2400">
                <a:latin typeface="+mj-lt"/>
                <a:cs typeface="Calibri" panose="020F0502020204030204" pitchFamily="34" charset="0"/>
              </a:rPr>
              <a:t>Il ne s’agit pas d’un test individuel.</a:t>
            </a:r>
          </a:p>
          <a:p>
            <a:pPr marL="447675" indent="-355600">
              <a:lnSpc>
                <a:spcPct val="100000"/>
              </a:lnSpc>
              <a:spcBef>
                <a:spcPts val="700"/>
              </a:spcBef>
              <a:buClr>
                <a:schemeClr val="accent1"/>
              </a:buClr>
              <a:buSzPct val="150000"/>
              <a:tabLst>
                <a:tab pos="447675" algn="l"/>
              </a:tabLst>
            </a:pPr>
            <a:endParaRPr lang="fr-FR" sz="2400">
              <a:latin typeface="+mj-lt"/>
              <a:cs typeface="Calibri" panose="020F0502020204030204" pitchFamily="34" charset="0"/>
            </a:endParaRPr>
          </a:p>
          <a:p>
            <a:pPr marL="447675" indent="-355600">
              <a:lnSpc>
                <a:spcPct val="100000"/>
              </a:lnSpc>
              <a:spcBef>
                <a:spcPts val="700"/>
              </a:spcBef>
              <a:buClr>
                <a:schemeClr val="accent1"/>
              </a:buClr>
              <a:buSzPct val="150000"/>
              <a:tabLst>
                <a:tab pos="447675" algn="l"/>
              </a:tabLst>
            </a:pPr>
            <a:r>
              <a:rPr lang="fr-FR" sz="2400">
                <a:latin typeface="+mj-lt"/>
                <a:cs typeface="Calibri" panose="020F0502020204030204" pitchFamily="34" charset="0"/>
              </a:rPr>
              <a:t>L’avis des autres doit être respecté.</a:t>
            </a:r>
          </a:p>
          <a:p>
            <a:pPr marL="447675" lvl="0" indent="-355600">
              <a:lnSpc>
                <a:spcPct val="100000"/>
              </a:lnSpc>
              <a:spcBef>
                <a:spcPts val="700"/>
              </a:spcBef>
              <a:buClr>
                <a:schemeClr val="tx1"/>
              </a:buClr>
              <a:buSzPct val="100000"/>
              <a:buNone/>
              <a:tabLst>
                <a:tab pos="447675" algn="l"/>
              </a:tabLst>
            </a:pPr>
            <a:endParaRPr lang="fr-FR" sz="2600">
              <a:latin typeface="+mj-lt"/>
              <a:cs typeface="Calibri" panose="020F0502020204030204" pitchFamily="34" charset="0"/>
            </a:endParaRPr>
          </a:p>
        </p:txBody>
      </p:sp>
      <p:sp>
        <p:nvSpPr>
          <p:cNvPr id="10" name="Rectangle 9">
            <a:extLst>
              <a:ext uri="{FF2B5EF4-FFF2-40B4-BE49-F238E27FC236}">
                <a16:creationId xmlns:a16="http://schemas.microsoft.com/office/drawing/2014/main" id="{47F064E8-C042-42BB-AF4E-6DF533F42EDF}"/>
              </a:ext>
            </a:extLst>
          </p:cNvPr>
          <p:cNvSpPr/>
          <p:nvPr/>
        </p:nvSpPr>
        <p:spPr>
          <a:xfrm>
            <a:off x="88772" y="2871284"/>
            <a:ext cx="5251324" cy="1536318"/>
          </a:xfrm>
          <a:prstGeom prst="rect">
            <a:avLst/>
          </a:prstGeom>
        </p:spPr>
        <p:txBody>
          <a:bodyPr wrap="square">
            <a:spAutoFit/>
          </a:bodyPr>
          <a:lstStyle/>
          <a:p>
            <a:pPr marL="549275" indent="-457200">
              <a:lnSpc>
                <a:spcPct val="100000"/>
              </a:lnSpc>
              <a:spcBef>
                <a:spcPts val="700"/>
              </a:spcBef>
              <a:buClr>
                <a:schemeClr val="accent1"/>
              </a:buClr>
              <a:buSzPct val="150000"/>
              <a:buFont typeface="Arial" panose="020B0604020202020204" pitchFamily="34" charset="0"/>
              <a:buChar char="•"/>
              <a:tabLst>
                <a:tab pos="447675" algn="l"/>
              </a:tabLst>
            </a:pPr>
            <a:endParaRPr lang="fr-FR" sz="1600">
              <a:cs typeface="Calibri" panose="020F0502020204030204" pitchFamily="34" charset="0"/>
            </a:endParaRPr>
          </a:p>
          <a:p>
            <a:pPr marL="447675" indent="-355600">
              <a:lnSpc>
                <a:spcPct val="100000"/>
              </a:lnSpc>
              <a:spcBef>
                <a:spcPts val="700"/>
              </a:spcBef>
              <a:buClr>
                <a:schemeClr val="accent1"/>
              </a:buClr>
              <a:buSzPct val="150000"/>
              <a:buFont typeface="Arial" panose="020B0604020202020204" pitchFamily="34" charset="0"/>
              <a:buChar char="•"/>
              <a:tabLst>
                <a:tab pos="895350" algn="l"/>
              </a:tabLst>
            </a:pPr>
            <a:r>
              <a:rPr lang="fr-FR" sz="2400">
                <a:cs typeface="Calibri" panose="020F0502020204030204" pitchFamily="34" charset="0"/>
              </a:rPr>
              <a:t>Répondez comme si c’était une situation réelle et laissez les autres faire de même.</a:t>
            </a:r>
          </a:p>
        </p:txBody>
      </p:sp>
      <p:sp>
        <p:nvSpPr>
          <p:cNvPr id="11" name="Rectangle 10">
            <a:extLst>
              <a:ext uri="{FF2B5EF4-FFF2-40B4-BE49-F238E27FC236}">
                <a16:creationId xmlns:a16="http://schemas.microsoft.com/office/drawing/2014/main" id="{419380E7-D614-49B3-BF88-86FB25F1FAB5}"/>
              </a:ext>
            </a:extLst>
          </p:cNvPr>
          <p:cNvSpPr/>
          <p:nvPr/>
        </p:nvSpPr>
        <p:spPr>
          <a:xfrm>
            <a:off x="73097" y="4717371"/>
            <a:ext cx="9993086" cy="1595309"/>
          </a:xfrm>
          <a:prstGeom prst="rect">
            <a:avLst/>
          </a:prstGeom>
        </p:spPr>
        <p:txBody>
          <a:bodyPr wrap="square">
            <a:spAutoFit/>
          </a:bodyPr>
          <a:lstStyle/>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fr-FR" sz="2400" dirty="0">
                <a:cs typeface="Calibri" panose="020F0502020204030204" pitchFamily="34" charset="0"/>
              </a:rPr>
              <a:t>Répondez en vous fondant sur les plans, lignes directrices et réglementations existants.</a:t>
            </a:r>
          </a:p>
          <a:p>
            <a:pPr marL="92075">
              <a:lnSpc>
                <a:spcPct val="100000"/>
              </a:lnSpc>
              <a:spcBef>
                <a:spcPts val="700"/>
              </a:spcBef>
              <a:buClr>
                <a:schemeClr val="accent1"/>
              </a:buClr>
              <a:buSzPct val="150000"/>
              <a:tabLst>
                <a:tab pos="447675" algn="l"/>
              </a:tabLst>
            </a:pPr>
            <a:r>
              <a:rPr lang="fr-FR" sz="1400" dirty="0">
                <a:cs typeface="Calibri" panose="020F0502020204030204" pitchFamily="34" charset="0"/>
              </a:rPr>
              <a:t> </a:t>
            </a:r>
          </a:p>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fr-FR" sz="2400" dirty="0">
                <a:cs typeface="Calibri" panose="020F0502020204030204" pitchFamily="34" charset="0"/>
              </a:rPr>
              <a:t>Concentrez-vous sur les solutions.</a:t>
            </a:r>
          </a:p>
        </p:txBody>
      </p:sp>
      <p:pic>
        <p:nvPicPr>
          <p:cNvPr id="6" name="Picture 5" descr="Two people standing in a room&#10;&#10;Description automatically generated">
            <a:extLst>
              <a:ext uri="{FF2B5EF4-FFF2-40B4-BE49-F238E27FC236}">
                <a16:creationId xmlns:a16="http://schemas.microsoft.com/office/drawing/2014/main" id="{3156FC2B-3736-CF4E-9B0D-48570D444E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72038" y="721182"/>
            <a:ext cx="5765800" cy="3848100"/>
          </a:xfrm>
          <a:prstGeom prst="rect">
            <a:avLst/>
          </a:prstGeom>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lang="fr-FR"/>
              <a:t>Fonctionnement général</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lvl="0" algn="ctr">
              <a:buClr>
                <a:srgbClr val="FFFFFF"/>
              </a:buClr>
              <a:buSzPts val="2400"/>
            </a:pPr>
            <a:r>
              <a:rPr lang="fr-FR" sz="2400" dirty="0">
                <a:solidFill>
                  <a:srgbClr val="FFFFFF"/>
                </a:solidFill>
                <a:ea typeface="Arial"/>
                <a:cs typeface="Arial"/>
                <a:sym typeface="Arial"/>
              </a:rPr>
              <a:t>C’est un exercice à participation limitée, spécialement conçu pour vous.</a:t>
            </a:r>
          </a:p>
          <a:p>
            <a:pPr lvl="0" algn="ctr">
              <a:buClr>
                <a:srgbClr val="FFFFFF"/>
              </a:buClr>
              <a:buSzPts val="2400"/>
            </a:pPr>
            <a:endParaRPr lang="fr-FR" sz="2400" dirty="0">
              <a:solidFill>
                <a:srgbClr val="FFFFFF"/>
              </a:solidFill>
              <a:ea typeface="Arial"/>
              <a:cs typeface="Arial"/>
              <a:sym typeface="Arial"/>
            </a:endParaRPr>
          </a:p>
          <a:p>
            <a:pPr lvl="0" algn="ctr">
              <a:buClr>
                <a:srgbClr val="FFFFFF"/>
              </a:buClr>
              <a:buSzPts val="2400"/>
            </a:pPr>
            <a:r>
              <a:rPr lang="fr-FR" sz="2400" dirty="0">
                <a:solidFill>
                  <a:srgbClr val="FFFFFF"/>
                </a:solidFill>
                <a:ea typeface="Arial"/>
                <a:cs typeface="Arial"/>
                <a:sym typeface="Arial"/>
              </a:rPr>
              <a:t>Vous pouvez ajouter ou supprimer des diapositives.</a:t>
            </a:r>
          </a:p>
          <a:p>
            <a:pPr lvl="0" algn="ctr">
              <a:buClr>
                <a:srgbClr val="FFFFFF"/>
              </a:buClr>
              <a:buSzPts val="2400"/>
            </a:pPr>
            <a:endParaRPr lang="fr-FR" sz="2400" dirty="0">
              <a:solidFill>
                <a:srgbClr val="FFFFFF"/>
              </a:solidFill>
              <a:ea typeface="Arial"/>
              <a:cs typeface="Arial"/>
              <a:sym typeface="Arial"/>
            </a:endParaRPr>
          </a:p>
          <a:p>
            <a:pPr lvl="0" algn="ctr">
              <a:buClr>
                <a:srgbClr val="FFFFFF"/>
              </a:buClr>
              <a:buSzPts val="2400"/>
            </a:pPr>
            <a:r>
              <a:rPr lang="fr-FR" sz="2400" dirty="0">
                <a:solidFill>
                  <a:srgbClr val="FFFFFF"/>
                </a:solidFill>
                <a:ea typeface="Arial"/>
                <a:cs typeface="Arial"/>
                <a:sym typeface="Arial"/>
              </a:rPr>
              <a:t>Ces éléments guideront une série de discussions centrées sur un cas importé de COVID-19 </a:t>
            </a:r>
          </a:p>
          <a:p>
            <a:pPr lvl="0" algn="ctr">
              <a:buClr>
                <a:srgbClr val="FFFFFF"/>
              </a:buClr>
              <a:buSzPts val="2400"/>
            </a:pPr>
            <a:endParaRPr lang="fr-FR" sz="2400" b="1" dirty="0">
              <a:solidFill>
                <a:srgbClr val="FFFFFF"/>
              </a:solidFill>
              <a:ea typeface="Arial"/>
              <a:cs typeface="Arial"/>
              <a:sym typeface="Arial"/>
            </a:endParaRPr>
          </a:p>
          <a:p>
            <a:pPr lvl="0" algn="ctr">
              <a:buClr>
                <a:srgbClr val="FFFFFF"/>
              </a:buClr>
              <a:buSzPts val="2400"/>
            </a:pPr>
            <a:r>
              <a:rPr lang="fr-FR" sz="2800" b="1" dirty="0">
                <a:solidFill>
                  <a:srgbClr val="FFFFFF"/>
                </a:solidFill>
                <a:ea typeface="Arial"/>
                <a:cs typeface="Arial"/>
                <a:sym typeface="Arial"/>
              </a:rPr>
              <a:t>Nous sommes tous ici pour apprendre !</a:t>
            </a:r>
            <a:endParaRPr lang="fr-FR" sz="2800" dirty="0"/>
          </a:p>
        </p:txBody>
      </p:sp>
      <p:pic>
        <p:nvPicPr>
          <p:cNvPr id="7" name="Picture 6" descr="Diagram&#10;&#10;Description automatically generated">
            <a:extLst>
              <a:ext uri="{FF2B5EF4-FFF2-40B4-BE49-F238E27FC236}">
                <a16:creationId xmlns:a16="http://schemas.microsoft.com/office/drawing/2014/main" id="{52348F17-2C36-9C48-A10D-E081AECDF97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0036" y="1209196"/>
            <a:ext cx="6725401" cy="4746212"/>
          </a:xfrm>
          <a:prstGeom prst="rect">
            <a:avLst/>
          </a:prstGeom>
        </p:spPr>
      </p:pic>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en-US"/>
              <a:t>Questions</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a:xfrm>
            <a:off x="5495091" y="6560893"/>
            <a:ext cx="3769418" cy="365125"/>
          </a:xfrm>
        </p:spPr>
        <p:txBody>
          <a:bodyPr/>
          <a:lstStyle/>
          <a:p>
            <a:r>
              <a:rPr lang="en-US" dirty="0"/>
              <a:t>27 </a:t>
            </a:r>
            <a:r>
              <a:rPr lang="en-US" dirty="0" err="1"/>
              <a:t>octobre</a:t>
            </a:r>
            <a:r>
              <a:rPr lang="en-US" dirty="0"/>
              <a:t> 2020</a:t>
            </a:r>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1195647" y="1777014"/>
            <a:ext cx="4286221" cy="3170099"/>
          </a:xfrm>
          <a:prstGeom prst="rect">
            <a:avLst/>
          </a:prstGeom>
          <a:noFill/>
        </p:spPr>
        <p:txBody>
          <a:bodyPr wrap="square" rtlCol="0">
            <a:spAutoFit/>
          </a:bodyPr>
          <a:lstStyle/>
          <a:p>
            <a:pPr algn="ctr">
              <a:buClr>
                <a:srgbClr val="DD8047"/>
              </a:buClr>
              <a:buSzPct val="60000"/>
            </a:pPr>
            <a:r>
              <a:rPr lang="en-US" sz="4000" b="1" dirty="0">
                <a:solidFill>
                  <a:srgbClr val="0070C0"/>
                </a:solidFill>
                <a:latin typeface="+mj-lt"/>
                <a:cs typeface="Calibri" panose="020F0502020204030204" pitchFamily="34" charset="0"/>
              </a:rPr>
              <a:t>AVEZ-VOUS DES QUESTIONS AVANT DE COMMENCER ?</a:t>
            </a: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8DED4AEE-2748-8148-8147-A6B46BDEB3F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291"/>
            <a:ext cx="12189706" cy="6859291"/>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33370" y="2277624"/>
            <a:ext cx="5001452" cy="2708149"/>
          </a:xfrm>
        </p:spPr>
        <p:txBody>
          <a:bodyPr>
            <a:noAutofit/>
          </a:bodyPr>
          <a:lstStyle/>
          <a:p>
            <a:pPr algn="l"/>
            <a:r>
              <a:rPr lang="en-US" sz="4200" b="1" dirty="0">
                <a:solidFill>
                  <a:schemeClr val="bg1"/>
                </a:solidFill>
                <a:latin typeface="Arial" panose="020B0604020202020204" pitchFamily="34" charset="0"/>
                <a:cs typeface="Arial" panose="020B0604020202020204" pitchFamily="34" charset="0"/>
              </a:rPr>
              <a:t>MALADIE À</a:t>
            </a:r>
            <a:br>
              <a:rPr lang="en-US" sz="4200" b="1" dirty="0">
                <a:solidFill>
                  <a:schemeClr val="bg1"/>
                </a:solidFill>
                <a:latin typeface="Arial" panose="020B0604020202020204" pitchFamily="34" charset="0"/>
                <a:cs typeface="Arial" panose="020B0604020202020204" pitchFamily="34" charset="0"/>
              </a:rPr>
            </a:br>
            <a:r>
              <a:rPr lang="en-US" sz="4200" b="1" dirty="0">
                <a:solidFill>
                  <a:schemeClr val="bg1"/>
                </a:solidFill>
                <a:latin typeface="Arial" panose="020B0604020202020204" pitchFamily="34" charset="0"/>
                <a:cs typeface="Arial" panose="020B0604020202020204" pitchFamily="34" charset="0"/>
              </a:rPr>
              <a:t>CORONAVIRUS 2019 </a:t>
            </a:r>
            <a:br>
              <a:rPr lang="en-US" sz="4200" b="1" dirty="0">
                <a:solidFill>
                  <a:schemeClr val="bg1"/>
                </a:solidFill>
                <a:latin typeface="Arial" panose="020B0604020202020204" pitchFamily="34" charset="0"/>
                <a:cs typeface="Arial" panose="020B0604020202020204" pitchFamily="34" charset="0"/>
              </a:rPr>
            </a:br>
            <a:r>
              <a:rPr lang="en-US" sz="4200" b="1" dirty="0">
                <a:solidFill>
                  <a:schemeClr val="bg1"/>
                </a:solidFill>
                <a:latin typeface="Arial" panose="020B0604020202020204" pitchFamily="34" charset="0"/>
                <a:cs typeface="Arial" panose="020B0604020202020204" pitchFamily="34" charset="0"/>
              </a:rPr>
              <a:t>(COVID-19) </a:t>
            </a:r>
            <a:br>
              <a:rPr lang="en-US" sz="4400" b="1" dirty="0">
                <a:solidFill>
                  <a:schemeClr val="bg1"/>
                </a:solidFill>
                <a:latin typeface="Arial" panose="020B0604020202020204" pitchFamily="34" charset="0"/>
                <a:cs typeface="Arial" panose="020B0604020202020204" pitchFamily="34" charset="0"/>
              </a:rPr>
            </a:br>
            <a:br>
              <a:rPr lang="en-US" sz="4400" b="1" dirty="0">
                <a:solidFill>
                  <a:schemeClr val="bg1"/>
                </a:solidFill>
                <a:latin typeface="Arial" panose="020B0604020202020204" pitchFamily="34" charset="0"/>
                <a:cs typeface="Arial" panose="020B0604020202020204" pitchFamily="34" charset="0"/>
              </a:rPr>
            </a:br>
            <a:r>
              <a:rPr lang="en-US" sz="2000" b="1" dirty="0" err="1">
                <a:solidFill>
                  <a:schemeClr val="bg1"/>
                </a:solidFill>
                <a:latin typeface="Arial" panose="020B0604020202020204" pitchFamily="34" charset="0"/>
                <a:cs typeface="Arial" panose="020B0604020202020204" pitchFamily="34" charset="0"/>
              </a:rPr>
              <a:t>Données</a:t>
            </a:r>
            <a:r>
              <a:rPr lang="en-US" sz="2000" b="1" dirty="0">
                <a:solidFill>
                  <a:schemeClr val="bg1"/>
                </a:solidFill>
                <a:latin typeface="Arial" panose="020B0604020202020204" pitchFamily="34" charset="0"/>
                <a:cs typeface="Arial" panose="020B0604020202020204" pitchFamily="34" charset="0"/>
              </a:rPr>
              <a:t> </a:t>
            </a:r>
            <a:r>
              <a:rPr lang="en-US" sz="2000" b="1" dirty="0" err="1">
                <a:solidFill>
                  <a:schemeClr val="bg1"/>
                </a:solidFill>
                <a:latin typeface="Arial" panose="020B0604020202020204" pitchFamily="34" charset="0"/>
                <a:cs typeface="Arial" panose="020B0604020202020204" pitchFamily="34" charset="0"/>
              </a:rPr>
              <a:t>d’octobre</a:t>
            </a:r>
            <a:endParaRPr lang="en-US" sz="20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en-US" sz="3600" b="1" dirty="0">
                <a:solidFill>
                  <a:srgbClr val="0092CB"/>
                </a:solidFill>
              </a:rPr>
              <a:t>NOM DU PAYS</a:t>
            </a:r>
            <a:endParaRPr lang="en-US" sz="3600" dirty="0">
              <a:solidFill>
                <a:srgbClr val="0092CB"/>
              </a:solidFill>
            </a:endParaRPr>
          </a:p>
          <a:p>
            <a:r>
              <a:rPr lang="en-US" sz="2000" b="1" dirty="0">
                <a:solidFill>
                  <a:srgbClr val="0092CB"/>
                </a:solidFill>
              </a:rPr>
              <a:t>Date et lieu</a:t>
            </a:r>
            <a:endParaRPr lang="en-US" sz="2000" dirty="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8859915" y="2956263"/>
            <a:ext cx="3159307" cy="2308324"/>
          </a:xfrm>
          <a:prstGeom prst="rect">
            <a:avLst/>
          </a:prstGeom>
        </p:spPr>
        <p:txBody>
          <a:bodyPr wrap="square">
            <a:spAutoFit/>
          </a:bodyPr>
          <a:lstStyle/>
          <a:p>
            <a:pPr algn="r"/>
            <a:br>
              <a:rPr lang="en-US" sz="2400" b="1" dirty="0">
                <a:solidFill>
                  <a:schemeClr val="accent2"/>
                </a:solidFill>
                <a:latin typeface="Arial" panose="020B0604020202020204" pitchFamily="34" charset="0"/>
                <a:cs typeface="Arial" panose="020B0604020202020204" pitchFamily="34" charset="0"/>
              </a:rPr>
            </a:br>
            <a:r>
              <a:rPr lang="en-US" sz="2400" b="1" dirty="0">
                <a:solidFill>
                  <a:schemeClr val="accent2"/>
                </a:solidFill>
                <a:latin typeface="Arial" panose="020B0604020202020204" pitchFamily="34" charset="0"/>
                <a:cs typeface="Arial" panose="020B0604020202020204" pitchFamily="34" charset="0"/>
              </a:rPr>
              <a:t>EXERCICE DE SIMULATION POUR LA PR</a:t>
            </a:r>
            <a:r>
              <a:rPr lang="fr-FR" sz="2400" b="1" dirty="0">
                <a:solidFill>
                  <a:schemeClr val="accent2"/>
                </a:solidFill>
                <a:latin typeface="Arial" panose="020B0604020202020204" pitchFamily="34" charset="0"/>
                <a:cs typeface="Arial" panose="020B0604020202020204" pitchFamily="34" charset="0"/>
              </a:rPr>
              <a:t>ÉPARATION AUX SITUATIONS D’URGENCE</a:t>
            </a:r>
            <a:endParaRPr lang="en-US" sz="2400" dirty="0">
              <a:solidFill>
                <a:schemeClr val="accent2"/>
              </a:solidFill>
            </a:endParaRPr>
          </a:p>
        </p:txBody>
      </p:sp>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pic>
        <p:nvPicPr>
          <p:cNvPr id="10" name="Picture 9" descr="\\Wims\hq\GVA11\Home\cl-DGO\Dept-DGD\t-WPC\campanal\Desktop\OMS-bleu.jpg">
            <a:extLst>
              <a:ext uri="{FF2B5EF4-FFF2-40B4-BE49-F238E27FC236}">
                <a16:creationId xmlns:a16="http://schemas.microsoft.com/office/drawing/2014/main" id="{78926BD6-5DC9-44AF-BEC9-24D27BCB63DE}"/>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701051" y="5971655"/>
            <a:ext cx="2690220" cy="694361"/>
          </a:xfrm>
          <a:prstGeom prst="rect">
            <a:avLst/>
          </a:prstGeom>
          <a:noFill/>
          <a:ln>
            <a:noFill/>
          </a:ln>
        </p:spPr>
      </p:pic>
    </p:spTree>
    <p:extLst>
      <p:ext uri="{BB962C8B-B14F-4D97-AF65-F5344CB8AC3E}">
        <p14:creationId xmlns:p14="http://schemas.microsoft.com/office/powerpoint/2010/main" val="2647748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740229"/>
            <a:ext cx="6384991" cy="5715000"/>
          </a:xfrm>
          <a:solidFill>
            <a:schemeClr val="tx2">
              <a:lumMod val="20000"/>
              <a:lumOff val="80000"/>
            </a:schemeClr>
          </a:solidFill>
        </p:spPr>
        <p:txBody>
          <a:bodyPr anchor="ctr">
            <a:noAutofit/>
          </a:bodyPr>
          <a:lstStyle/>
          <a:p>
            <a:pPr>
              <a:lnSpc>
                <a:spcPct val="100000"/>
              </a:lnSpc>
            </a:pPr>
            <a:r>
              <a:rPr lang="fr-FR" sz="1600" dirty="0">
                <a:latin typeface="+mj-lt"/>
                <a:cs typeface="Calibri"/>
              </a:rPr>
              <a:t>Dans la première partie de l’année 2020, en particulier entre mars et mai, le nombre de cas de COVID-19 a explosé tandis que les pays déployaient des efforts considérables pour s’adapter à l’apparition d'un nouveau virus pandémique.</a:t>
            </a:r>
          </a:p>
          <a:p>
            <a:pPr>
              <a:lnSpc>
                <a:spcPct val="100000"/>
              </a:lnSpc>
            </a:pPr>
            <a:r>
              <a:rPr lang="fr-FR" sz="1600" dirty="0">
                <a:latin typeface="+mj-lt"/>
                <a:cs typeface="Calibri"/>
              </a:rPr>
              <a:t>Les gens ont dû adopter de nouvelles façons de travailler et s’adapter à un vaste ensemble de mesures sociales et de santé publique.  </a:t>
            </a:r>
            <a:endParaRPr lang="fr-FR" sz="1600" dirty="0">
              <a:latin typeface="+mj-lt"/>
              <a:cs typeface="Calibri" panose="020F0502020204030204" pitchFamily="34" charset="0"/>
            </a:endParaRPr>
          </a:p>
          <a:p>
            <a:pPr>
              <a:lnSpc>
                <a:spcPct val="100000"/>
              </a:lnSpc>
            </a:pPr>
            <a:r>
              <a:rPr lang="fr-FR" sz="1600" dirty="0">
                <a:latin typeface="+mj-lt"/>
                <a:cs typeface="Calibri"/>
              </a:rPr>
              <a:t>Vers le milieu de l'année, les cas ont reflué et certains gouvernements ont commencé à assouplir une partie des mesures mises en place au début de la pandémie, dans le but de réduire la pression sur l'économie et sur la vie de la population. </a:t>
            </a:r>
          </a:p>
          <a:p>
            <a:pPr>
              <a:lnSpc>
                <a:spcPct val="100000"/>
              </a:lnSpc>
            </a:pPr>
            <a:r>
              <a:rPr lang="fr-FR" sz="1600" dirty="0">
                <a:latin typeface="+mj-lt"/>
                <a:cs typeface="Calibri"/>
              </a:rPr>
              <a:t>Alors que l'hiver approche dans l’hémisphère Nord, le nombre de cas repart à la hausse. Cette fois cependant, les services de santé connaissent mieux la maladie et les laboratoires améliorent leurs capacités de dépistage. </a:t>
            </a:r>
          </a:p>
          <a:p>
            <a:pPr>
              <a:lnSpc>
                <a:spcPct val="100000"/>
              </a:lnSpc>
            </a:pPr>
            <a:r>
              <a:rPr lang="fr-FR" sz="1600" dirty="0">
                <a:latin typeface="+mj-lt"/>
                <a:cs typeface="Calibri"/>
              </a:rPr>
              <a:t>Dans un contexte de recrudescence du nombre de cas, et alors que les gouvernements s'efforcent d’adapter leurs mesures sociales et de santé publique, les réactions de la population face à l'évolution de la situation commencent à créer des difficultés.</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dirty="0"/>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dirty="0"/>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970685" cy="400110"/>
          </a:xfrm>
          <a:prstGeom prst="rect">
            <a:avLst/>
          </a:prstGeom>
          <a:noFill/>
        </p:spPr>
        <p:txBody>
          <a:bodyPr wrap="none" rtlCol="0">
            <a:spAutoFit/>
          </a:bodyPr>
          <a:lstStyle/>
          <a:p>
            <a:pPr>
              <a:spcBef>
                <a:spcPts val="700"/>
              </a:spcBef>
              <a:buClr>
                <a:srgbClr val="DD8047"/>
              </a:buClr>
              <a:buSzPct val="60000"/>
            </a:pPr>
            <a:r>
              <a:rPr lang="fr-FR" sz="2000" b="1" dirty="0">
                <a:solidFill>
                  <a:schemeClr val="bg1"/>
                </a:solidFill>
                <a:latin typeface="Arial Black" panose="020B0A04020102020204" pitchFamily="34" charset="0"/>
              </a:rPr>
              <a:t>POUR SIMULATION </a:t>
            </a:r>
          </a:p>
        </p:txBody>
      </p:sp>
      <p:pic>
        <p:nvPicPr>
          <p:cNvPr id="3074" name="Picture 2">
            <a:extLst>
              <a:ext uri="{FF2B5EF4-FFF2-40B4-BE49-F238E27FC236}">
                <a16:creationId xmlns:a16="http://schemas.microsoft.com/office/drawing/2014/main" id="{147A2031-021D-5541-87D9-0E836914A40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96847" y="740230"/>
            <a:ext cx="4417271" cy="2948488"/>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2">
            <a:extLst>
              <a:ext uri="{FF2B5EF4-FFF2-40B4-BE49-F238E27FC236}">
                <a16:creationId xmlns:a16="http://schemas.microsoft.com/office/drawing/2014/main" id="{B1BAA866-7D55-2F40-B4AA-BBAC1879AF46}"/>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6996847" y="3757462"/>
            <a:ext cx="4398462" cy="2697767"/>
          </a:xfrm>
          <a:prstGeom prst="rect">
            <a:avLst/>
          </a:prstGeom>
        </p:spPr>
      </p:pic>
      <p:sp>
        <p:nvSpPr>
          <p:cNvPr id="3" name="TextBox 2">
            <a:extLst>
              <a:ext uri="{FF2B5EF4-FFF2-40B4-BE49-F238E27FC236}">
                <a16:creationId xmlns:a16="http://schemas.microsoft.com/office/drawing/2014/main" id="{CB255F10-5865-0948-935C-86072CE29A3D}"/>
              </a:ext>
            </a:extLst>
          </p:cNvPr>
          <p:cNvSpPr txBox="1"/>
          <p:nvPr/>
        </p:nvSpPr>
        <p:spPr>
          <a:xfrm>
            <a:off x="9379247" y="6246451"/>
            <a:ext cx="2144023" cy="261610"/>
          </a:xfrm>
          <a:prstGeom prst="rect">
            <a:avLst/>
          </a:prstGeom>
          <a:noFill/>
        </p:spPr>
        <p:txBody>
          <a:bodyPr wrap="square" rtlCol="0">
            <a:spAutoFit/>
          </a:bodyPr>
          <a:lstStyle/>
          <a:p>
            <a:pPr algn="l">
              <a:spcBef>
                <a:spcPts val="700"/>
              </a:spcBef>
              <a:buClr>
                <a:srgbClr val="DD8047"/>
              </a:buClr>
              <a:buSzPct val="60000"/>
            </a:pPr>
            <a:r>
              <a:rPr lang="fr-FR" sz="1100" b="1" dirty="0">
                <a:solidFill>
                  <a:srgbClr val="0070C0"/>
                </a:solidFill>
                <a:latin typeface="+mj-lt"/>
                <a:cs typeface="Calibri" panose="020F0502020204030204" pitchFamily="34" charset="0"/>
              </a:rPr>
              <a:t>Données du 1</a:t>
            </a:r>
            <a:r>
              <a:rPr lang="fr-FR" sz="1100" b="1" baseline="30000" dirty="0">
                <a:solidFill>
                  <a:srgbClr val="0070C0"/>
                </a:solidFill>
                <a:latin typeface="+mj-lt"/>
                <a:cs typeface="Calibri" panose="020F0502020204030204" pitchFamily="34" charset="0"/>
              </a:rPr>
              <a:t>er</a:t>
            </a:r>
            <a:r>
              <a:rPr lang="fr-FR" sz="1100" b="1" dirty="0">
                <a:solidFill>
                  <a:srgbClr val="0070C0"/>
                </a:solidFill>
                <a:latin typeface="+mj-lt"/>
                <a:cs typeface="Calibri" panose="020F0502020204030204" pitchFamily="34" charset="0"/>
              </a:rPr>
              <a:t> octobre 2020</a:t>
            </a:r>
          </a:p>
        </p:txBody>
      </p:sp>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a:t>Séance 1</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a:normAutofit/>
          </a:bodyPr>
          <a:lstStyle/>
          <a:p>
            <a:pPr marL="0" indent="0">
              <a:buNone/>
            </a:pPr>
            <a:r>
              <a:rPr lang="fr-FR" sz="1600" b="1" dirty="0">
                <a:solidFill>
                  <a:schemeClr val="accent3"/>
                </a:solidFill>
              </a:rPr>
              <a:t>Questions pour alimenter la discussion</a:t>
            </a:r>
          </a:p>
          <a:p>
            <a:endParaRPr lang="fr-FR" sz="1600" dirty="0"/>
          </a:p>
          <a:p>
            <a:pPr marL="514350" indent="-514350">
              <a:buFont typeface="+mj-lt"/>
              <a:buAutoNum type="arabicPeriod"/>
            </a:pPr>
            <a:r>
              <a:rPr lang="fr-FR" sz="2000" dirty="0"/>
              <a:t>Comment gérez-vous la situation actuelle ?</a:t>
            </a:r>
          </a:p>
          <a:p>
            <a:pPr marL="514350" indent="-514350">
              <a:buFont typeface="+mj-lt"/>
              <a:buAutoNum type="arabicPeriod"/>
            </a:pPr>
            <a:r>
              <a:rPr lang="fr-FR" sz="2000" dirty="0"/>
              <a:t>Quels plans, procédures et ressources avez-vous mis en place ? En quoi sont-ils différents de ceux utilisés au début de la pandémie ? </a:t>
            </a:r>
          </a:p>
          <a:p>
            <a:pPr marL="514350" indent="-514350">
              <a:buFont typeface="+mj-lt"/>
              <a:buAutoNum type="arabicPeriod"/>
            </a:pPr>
            <a:r>
              <a:rPr lang="fr-FR" sz="2000" dirty="0"/>
              <a:t>Vos plans tiennent ils compte des conséquences économiques et sociales ? </a:t>
            </a:r>
          </a:p>
          <a:p>
            <a:pPr marL="514350" indent="-514350">
              <a:buFont typeface="+mj-lt"/>
              <a:buAutoNum type="arabicPeriod"/>
            </a:pPr>
            <a:r>
              <a:rPr lang="fr-FR" sz="2000" dirty="0"/>
              <a:t>Comment vos plans intègrent ils l’évolution du nombre de cas (succession de hausses et de baisses) ?</a:t>
            </a:r>
          </a:p>
          <a:p>
            <a:pPr marL="514350" indent="-514350">
              <a:buFont typeface="+mj-lt"/>
              <a:buAutoNum type="arabicPeriod"/>
            </a:pPr>
            <a:r>
              <a:rPr lang="fr-FR" sz="2000" dirty="0"/>
              <a:t>Vos plans intègrent-ils les flambées épidémiques locales ?</a:t>
            </a:r>
          </a:p>
          <a:p>
            <a:pPr marL="514350" indent="-514350">
              <a:buFont typeface="+mj-lt"/>
              <a:buAutoNum type="arabicPeriod"/>
            </a:pPr>
            <a:r>
              <a:rPr lang="fr-FR" sz="2000" dirty="0"/>
              <a:t>Laissent-ils aux autorités locales la possibilité de prendre des décisions ?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8647577" y="5244894"/>
            <a:ext cx="2482467" cy="749356"/>
            <a:chOff x="9978391" y="5342554"/>
            <a:chExt cx="248246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792478" cy="461665"/>
            </a:xfrm>
            <a:prstGeom prst="rect">
              <a:avLst/>
            </a:prstGeom>
            <a:noFill/>
          </p:spPr>
          <p:txBody>
            <a:bodyPr wrap="none" rtlCol="0">
              <a:spAutoFit/>
            </a:bodyPr>
            <a:lstStyle/>
            <a:p>
              <a:pPr algn="l">
                <a:spcBef>
                  <a:spcPts val="700"/>
                </a:spcBef>
                <a:buClr>
                  <a:srgbClr val="DD8047"/>
                </a:buClr>
                <a:buSzPct val="60000"/>
              </a:pPr>
              <a:r>
                <a:rPr lang="fr-FR" sz="2400" b="1" dirty="0">
                  <a:solidFill>
                    <a:srgbClr val="0070C0"/>
                  </a:solidFill>
                  <a:latin typeface="+mj-lt"/>
                  <a:cs typeface="Calibri" panose="020F0502020204030204" pitchFamily="34" charset="0"/>
                </a:rPr>
                <a:t>30 minutes</a:t>
              </a:r>
            </a:p>
          </p:txBody>
        </p:sp>
      </p:grpSp>
    </p:spTree>
    <p:extLst>
      <p:ext uri="{BB962C8B-B14F-4D97-AF65-F5344CB8AC3E}">
        <p14:creationId xmlns:p14="http://schemas.microsoft.com/office/powerpoint/2010/main" val="950530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actualisé</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dirty="0"/>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dirty="0"/>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85726" cy="400110"/>
          </a:xfrm>
          <a:prstGeom prst="rect">
            <a:avLst/>
          </a:prstGeom>
          <a:noFill/>
        </p:spPr>
        <p:txBody>
          <a:bodyPr wrap="none" rtlCol="0">
            <a:spAutoFit/>
          </a:bodyPr>
          <a:lstStyle/>
          <a:p>
            <a:pPr>
              <a:spcBef>
                <a:spcPts val="700"/>
              </a:spcBef>
              <a:buClr>
                <a:srgbClr val="DD8047"/>
              </a:buClr>
              <a:buSzPct val="60000"/>
            </a:pPr>
            <a:r>
              <a:rPr lang="fr-FR" sz="2000" b="1" dirty="0">
                <a:solidFill>
                  <a:schemeClr val="bg1"/>
                </a:solidFill>
                <a:latin typeface="Arial Black" panose="020B0A04020102020204" pitchFamily="34" charset="0"/>
              </a:rPr>
              <a:t>POUR SIMULATION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841248"/>
            <a:ext cx="7101400" cy="5553387"/>
          </a:xfrm>
          <a:solidFill>
            <a:schemeClr val="tx2">
              <a:lumMod val="20000"/>
              <a:lumOff val="80000"/>
            </a:schemeClr>
          </a:solidFill>
        </p:spPr>
        <p:txBody>
          <a:bodyPr anchor="ctr">
            <a:noAutofit/>
          </a:bodyPr>
          <a:lstStyle/>
          <a:p>
            <a:pPr>
              <a:lnSpc>
                <a:spcPct val="100000"/>
              </a:lnSpc>
            </a:pPr>
            <a:r>
              <a:rPr lang="fr-FR" sz="2200" dirty="0">
                <a:latin typeface="+mj-lt"/>
                <a:cs typeface="Calibri"/>
              </a:rPr>
              <a:t>Suite à l’assouplissement de certaines mesures sociales et de santé publique, le nombre de cas est en hausse après avoir touché un plancher en juillet.  </a:t>
            </a:r>
          </a:p>
          <a:p>
            <a:pPr>
              <a:lnSpc>
                <a:spcPct val="100000"/>
              </a:lnSpc>
            </a:pPr>
            <a:r>
              <a:rPr lang="fr-FR" sz="2200" dirty="0">
                <a:latin typeface="+mj-lt"/>
                <a:cs typeface="Calibri"/>
              </a:rPr>
              <a:t>Certaines autorités locales et collectivités font part de leur mécontentement. Elles estiment qu’elles ne devraient pas être concernées par les mesures nationales car leur nombre de cas est très faible.</a:t>
            </a:r>
          </a:p>
          <a:p>
            <a:pPr>
              <a:lnSpc>
                <a:spcPct val="100000"/>
              </a:lnSpc>
            </a:pPr>
            <a:r>
              <a:rPr lang="fr-FR" sz="2200" dirty="0">
                <a:latin typeface="+mj-lt"/>
                <a:cs typeface="Calibri"/>
              </a:rPr>
              <a:t>Des procédures de dépistage et de recherche des contacts sont en place, mais l’on craint que les capacités de laboratoire et la couverture des systèmes de dépistage soient insuffisants. Le risque existe aussi que certaines personnes, s'inquiétant pour leur emploi, cherchent à échapper au traçage.</a:t>
            </a:r>
          </a:p>
        </p:txBody>
      </p:sp>
      <p:pic>
        <p:nvPicPr>
          <p:cNvPr id="4098" name="Picture 2" descr="The Hon. Minister of Health and Sanitation, Dr Wurie, the WHO Representative Mr Liyosi and officials inspecting the consignment that was donated to the Ministry of Health and Sanitation">
            <a:extLst>
              <a:ext uri="{FF2B5EF4-FFF2-40B4-BE49-F238E27FC236}">
                <a16:creationId xmlns:a16="http://schemas.microsoft.com/office/drawing/2014/main" id="{36EB9C86-066B-E541-860D-A218E90102B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31079" y="841248"/>
            <a:ext cx="3830442" cy="287382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ow does test and trace work? All you need to know about ...">
            <a:extLst>
              <a:ext uri="{FF2B5EF4-FFF2-40B4-BE49-F238E27FC236}">
                <a16:creationId xmlns:a16="http://schemas.microsoft.com/office/drawing/2014/main" id="{44310344-FD6B-E542-B58F-954432944F7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31079" y="3824274"/>
            <a:ext cx="3831151" cy="2489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423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a:t>Séance 2</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838199" y="987184"/>
            <a:ext cx="10764915" cy="5159617"/>
          </a:xfrm>
        </p:spPr>
        <p:txBody>
          <a:bodyPr>
            <a:normAutofit/>
          </a:bodyPr>
          <a:lstStyle/>
          <a:p>
            <a:pPr marL="0" indent="0">
              <a:buNone/>
            </a:pPr>
            <a:r>
              <a:rPr lang="fr-FR" b="1" dirty="0">
                <a:solidFill>
                  <a:schemeClr val="accent3"/>
                </a:solidFill>
              </a:rPr>
              <a:t>Questions pour alimenter la discussion</a:t>
            </a:r>
          </a:p>
          <a:p>
            <a:endParaRPr lang="fr-FR" dirty="0"/>
          </a:p>
          <a:p>
            <a:pPr marL="514350" indent="-514350">
              <a:spcBef>
                <a:spcPts val="3000"/>
              </a:spcBef>
              <a:buFont typeface="+mj-lt"/>
              <a:buAutoNum type="arabicPeriod"/>
            </a:pPr>
            <a:r>
              <a:rPr lang="fr-FR" sz="2400" dirty="0"/>
              <a:t>Quelles mesures figurent dans vos plans pour gérer cette situation ?</a:t>
            </a:r>
          </a:p>
          <a:p>
            <a:pPr marL="514350" indent="-514350">
              <a:spcBef>
                <a:spcPts val="3000"/>
              </a:spcBef>
              <a:buFont typeface="+mj-lt"/>
              <a:buAutoNum type="arabicPeriod"/>
            </a:pPr>
            <a:r>
              <a:rPr lang="fr-FR" sz="2400" dirty="0"/>
              <a:t>Comment communiquez-vous vos décisions au grand public ?</a:t>
            </a:r>
          </a:p>
          <a:p>
            <a:pPr marL="514350" indent="-514350">
              <a:spcBef>
                <a:spcPts val="3000"/>
              </a:spcBef>
              <a:buFont typeface="+mj-lt"/>
              <a:buAutoNum type="arabicPeriod"/>
            </a:pPr>
            <a:r>
              <a:rPr lang="fr-FR" sz="2400" dirty="0"/>
              <a:t>Quelle réponse apportez-vous aux inquiétudes locales ?</a:t>
            </a:r>
          </a:p>
          <a:p>
            <a:pPr marL="514350" indent="-514350">
              <a:spcBef>
                <a:spcPts val="3000"/>
              </a:spcBef>
              <a:buFont typeface="+mj-lt"/>
              <a:buAutoNum type="arabicPeriod"/>
            </a:pPr>
            <a:r>
              <a:rPr lang="fr-FR" sz="2400" dirty="0"/>
              <a:t>Comment gérez-vous le dépistage et la recherche des contacts ?</a:t>
            </a:r>
          </a:p>
          <a:p>
            <a:pPr marL="514350" indent="-514350">
              <a:spcBef>
                <a:spcPts val="3000"/>
              </a:spcBef>
              <a:buFont typeface="+mj-lt"/>
              <a:buAutoNum type="arabicPeriod"/>
            </a:pPr>
            <a:r>
              <a:rPr lang="fr-FR" sz="2400" dirty="0"/>
              <a:t>Comment faites-vous appliquer les politiques nationales ?</a:t>
            </a:r>
            <a:endParaRPr lang="fr-FR" dirty="0"/>
          </a:p>
          <a:p>
            <a:endParaRPr lang="fr-FR" dirty="0"/>
          </a:p>
          <a:p>
            <a:endParaRPr lang="fr-FR" dirty="0"/>
          </a:p>
          <a:p>
            <a:endParaRPr lang="fr-FR"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251286" y="5342554"/>
            <a:ext cx="2482467" cy="749356"/>
            <a:chOff x="9978391" y="5342554"/>
            <a:chExt cx="248246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792478" cy="461665"/>
            </a:xfrm>
            <a:prstGeom prst="rect">
              <a:avLst/>
            </a:prstGeom>
            <a:noFill/>
          </p:spPr>
          <p:txBody>
            <a:bodyPr wrap="none" rtlCol="0">
              <a:spAutoFit/>
            </a:bodyPr>
            <a:lstStyle/>
            <a:p>
              <a:pPr algn="l">
                <a:spcBef>
                  <a:spcPts val="700"/>
                </a:spcBef>
                <a:buClr>
                  <a:srgbClr val="DD8047"/>
                </a:buClr>
                <a:buSzPct val="60000"/>
              </a:pPr>
              <a:r>
                <a:rPr lang="fr-FR" sz="2400" b="1" dirty="0">
                  <a:solidFill>
                    <a:srgbClr val="0070C0"/>
                  </a:solidFill>
                  <a:latin typeface="+mj-lt"/>
                  <a:cs typeface="Calibri" panose="020F0502020204030204" pitchFamily="34" charset="0"/>
                </a:rPr>
                <a:t>30 minutes</a:t>
              </a:r>
            </a:p>
          </p:txBody>
        </p:sp>
      </p:grpSp>
    </p:spTree>
    <p:extLst>
      <p:ext uri="{BB962C8B-B14F-4D97-AF65-F5344CB8AC3E}">
        <p14:creationId xmlns:p14="http://schemas.microsoft.com/office/powerpoint/2010/main" val="2296722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dirty="0"/>
              <a:t>Pause</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dirty="0">
                <a:solidFill>
                  <a:schemeClr val="accent1"/>
                </a:solidFill>
              </a:rPr>
              <a:t>Pause-café</a:t>
            </a:r>
            <a:br>
              <a:rPr lang="en-US" sz="3600" b="1" dirty="0">
                <a:solidFill>
                  <a:schemeClr val="accent1"/>
                </a:solidFill>
              </a:rPr>
            </a:br>
            <a:r>
              <a:rPr lang="en-US" sz="3600" b="1" dirty="0">
                <a:solidFill>
                  <a:schemeClr val="accent1"/>
                </a:solidFill>
              </a:rPr>
              <a:t>(15 minutes)</a:t>
            </a: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actualisé</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dirty="0"/>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dirty="0"/>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85726" cy="400110"/>
          </a:xfrm>
          <a:prstGeom prst="rect">
            <a:avLst/>
          </a:prstGeom>
          <a:noFill/>
        </p:spPr>
        <p:txBody>
          <a:bodyPr wrap="none" rtlCol="0">
            <a:spAutoFit/>
          </a:bodyPr>
          <a:lstStyle/>
          <a:p>
            <a:pPr>
              <a:spcBef>
                <a:spcPts val="700"/>
              </a:spcBef>
              <a:buClr>
                <a:srgbClr val="DD8047"/>
              </a:buClr>
              <a:buSzPct val="60000"/>
            </a:pPr>
            <a:r>
              <a:rPr lang="fr-FR" sz="2000" b="1" dirty="0">
                <a:solidFill>
                  <a:schemeClr val="bg1"/>
                </a:solidFill>
                <a:latin typeface="Arial Black" panose="020B0A04020102020204" pitchFamily="34" charset="0"/>
              </a:rPr>
              <a:t>POUR SIMULATION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883139"/>
            <a:ext cx="6694334" cy="5502030"/>
          </a:xfrm>
          <a:prstGeom prst="rect">
            <a:avLst/>
          </a:prstGeom>
          <a:solidFill>
            <a:schemeClr val="tx2">
              <a:lumMod val="20000"/>
              <a:lumOff val="80000"/>
            </a:schemeClr>
          </a:solidFill>
        </p:spPr>
        <p:txBody>
          <a:bodyPr anchor="ctr">
            <a:noAutofit/>
          </a:bodyPr>
          <a:lstStyle/>
          <a:p>
            <a:pPr algn="just"/>
            <a:r>
              <a:rPr lang="fr-FR" sz="2400" dirty="0">
                <a:latin typeface="Arial"/>
                <a:cs typeface="Arial"/>
              </a:rPr>
              <a:t>D’autres maladies respiratoires saisonnières font leur apparition dans la population.</a:t>
            </a:r>
            <a:endParaRPr lang="fr-FR" dirty="0"/>
          </a:p>
          <a:p>
            <a:pPr algn="just"/>
            <a:r>
              <a:rPr lang="fr-FR" sz="2400" dirty="0">
                <a:latin typeface="Arial"/>
                <a:cs typeface="Arial"/>
              </a:rPr>
              <a:t>Certaines écoles ont fermé suite à ce qu'elles pensaient être des flambées de COVID-19, qui n'étaient en réalité que de simples cas de rhume. Les deux maladies ont certains symptômes en commun.   </a:t>
            </a:r>
          </a:p>
          <a:p>
            <a:pPr algn="just"/>
            <a:r>
              <a:rPr lang="fr-FR" sz="2400" dirty="0">
                <a:latin typeface="Arial"/>
                <a:cs typeface="Arial"/>
              </a:rPr>
              <a:t>Certains parents s'inquiètent de voir leurs enfants renvoyés à la maison inutilement.</a:t>
            </a:r>
          </a:p>
          <a:p>
            <a:pPr algn="just"/>
            <a:r>
              <a:rPr lang="fr-FR" sz="2400" dirty="0">
                <a:latin typeface="Arial"/>
                <a:cs typeface="Arial"/>
              </a:rPr>
              <a:t>Les cas de grippe restent peu nombreux, mais les médecins recommandent de vacciner la population contre la grippe saisonnière.</a:t>
            </a:r>
          </a:p>
          <a:p>
            <a:pPr lvl="0" algn="just"/>
            <a:r>
              <a:rPr lang="fr-FR" sz="2400" dirty="0">
                <a:latin typeface="Arial"/>
                <a:cs typeface="Arial"/>
              </a:rPr>
              <a:t>L'augmentation des besoins de dépistage met les laboratoires sous tension.</a:t>
            </a:r>
          </a:p>
        </p:txBody>
      </p:sp>
      <p:pic>
        <p:nvPicPr>
          <p:cNvPr id="5122" name="Picture 2" descr="A laboratory in Kyiv, Ukraine performing PCR tests.">
            <a:extLst>
              <a:ext uri="{FF2B5EF4-FFF2-40B4-BE49-F238E27FC236}">
                <a16:creationId xmlns:a16="http://schemas.microsoft.com/office/drawing/2014/main" id="{3C8C826B-223B-4541-B71B-394A89FE88D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78161" y="883139"/>
            <a:ext cx="5002712" cy="333102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Why this year's bad flu season is good for the flu vaccine">
            <a:extLst>
              <a:ext uri="{FF2B5EF4-FFF2-40B4-BE49-F238E27FC236}">
                <a16:creationId xmlns:a16="http://schemas.microsoft.com/office/drawing/2014/main" id="{73A84E22-40F8-AF42-9B57-B4E07702CB4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78161" y="4370394"/>
            <a:ext cx="3022163" cy="2014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fr-FR" dirty="0"/>
              <a:t>Ordre du jour provisoire</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fr-FR" smtClean="0"/>
              <a:t>02.11.20</a:t>
            </a:fld>
            <a:endParaRPr lang="fr-FR" dirty="0"/>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fr-FR" sz="1800" b="1" dirty="0">
                <a:solidFill>
                  <a:srgbClr val="0070C0"/>
                </a:solidFill>
                <a:latin typeface="+mj-lt"/>
                <a:cs typeface="Calibri" panose="020F0502020204030204" pitchFamily="34" charset="0"/>
              </a:rPr>
              <a:t>Partie 1</a:t>
            </a:r>
          </a:p>
          <a:p>
            <a:pPr defTabSz="1252538"/>
            <a:r>
              <a:rPr lang="fr-FR" sz="1800" i="1" dirty="0">
                <a:latin typeface="+mj-lt"/>
              </a:rPr>
              <a:t>8 h 45	Enregistrement</a:t>
            </a:r>
          </a:p>
          <a:p>
            <a:pPr defTabSz="1252538"/>
            <a:r>
              <a:rPr lang="fr-FR" sz="1800" i="1" dirty="0">
                <a:latin typeface="+mj-lt"/>
              </a:rPr>
              <a:t>9 h 00   	Introduction</a:t>
            </a:r>
            <a:endParaRPr lang="fr-FR" sz="1800" dirty="0">
              <a:latin typeface="+mj-lt"/>
            </a:endParaRPr>
          </a:p>
          <a:p>
            <a:pPr defTabSz="1252538"/>
            <a:r>
              <a:rPr lang="fr-FR" sz="1800" i="1" dirty="0">
                <a:latin typeface="+mj-lt"/>
              </a:rPr>
              <a:t>9 h 10 	Objectifs et déroulement de l’exercice</a:t>
            </a:r>
            <a:endParaRPr lang="fr-FR" sz="1800" dirty="0">
              <a:latin typeface="+mj-lt"/>
            </a:endParaRPr>
          </a:p>
          <a:p>
            <a:pPr defTabSz="1252538"/>
            <a:r>
              <a:rPr lang="fr-FR" sz="1800" i="1" dirty="0">
                <a:latin typeface="+mj-lt"/>
              </a:rPr>
              <a:t>9 h 15   	Simulation sur table</a:t>
            </a:r>
          </a:p>
          <a:p>
            <a:pPr defTabSz="1252538"/>
            <a:r>
              <a:rPr lang="fr-FR" sz="1800" i="1" dirty="0">
                <a:latin typeface="+mj-lt"/>
              </a:rPr>
              <a:t>10 h 45	Pause-café (15 minutes)</a:t>
            </a:r>
            <a:endParaRPr lang="fr-FR" sz="1800" dirty="0">
              <a:latin typeface="+mj-lt"/>
            </a:endParaRPr>
          </a:p>
          <a:p>
            <a:pPr defTabSz="1252538"/>
            <a:r>
              <a:rPr lang="fr-FR" sz="1800" i="1" dirty="0">
                <a:latin typeface="+mj-lt"/>
              </a:rPr>
              <a:t>11 h 00	</a:t>
            </a:r>
            <a:r>
              <a:rPr lang="fr-FR" sz="1800" i="1" dirty="0"/>
              <a:t>Simulation sur table</a:t>
            </a:r>
            <a:endParaRPr lang="fr-FR" sz="1800" i="1" dirty="0">
              <a:latin typeface="+mj-lt"/>
            </a:endParaRPr>
          </a:p>
          <a:p>
            <a:pPr defTabSz="1252538"/>
            <a:r>
              <a:rPr lang="fr-FR" sz="1800" i="1" dirty="0">
                <a:latin typeface="+mj-lt"/>
              </a:rPr>
              <a:t>12 h 30	Réactions à chaud</a:t>
            </a:r>
            <a:endParaRPr lang="fr-FR" sz="1800" dirty="0">
              <a:latin typeface="+mj-lt"/>
            </a:endParaRPr>
          </a:p>
          <a:p>
            <a:pPr defTabSz="1252538"/>
            <a:r>
              <a:rPr lang="fr-FR" sz="1800" i="1" dirty="0">
                <a:latin typeface="+mj-lt"/>
              </a:rPr>
              <a:t>13 h 00 	Clôture de la première partie</a:t>
            </a:r>
          </a:p>
          <a:p>
            <a:pPr defTabSz="1252538"/>
            <a:r>
              <a:rPr lang="fr-FR" sz="1800" i="1" dirty="0">
                <a:latin typeface="+mj-lt"/>
              </a:rPr>
              <a:t>13 h 00	Déjeuner</a:t>
            </a:r>
            <a:endParaRPr lang="fr-FR" sz="1800" dirty="0">
              <a:latin typeface="+mj-lt"/>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9" y="1033271"/>
            <a:ext cx="5897778" cy="3490699"/>
          </a:xfrm>
          <a:prstGeom prst="rect">
            <a:avLst/>
          </a:prstGeom>
          <a:noFill/>
        </p:spPr>
        <p:txBody>
          <a:bodyPr wrap="square" rtlCol="0">
            <a:spAutoFit/>
          </a:bodyPr>
          <a:lstStyle/>
          <a:p>
            <a:pPr lvl="0">
              <a:spcBef>
                <a:spcPts val="700"/>
              </a:spcBef>
              <a:buClr>
                <a:srgbClr val="DD8047"/>
              </a:buClr>
              <a:buSzPct val="60000"/>
              <a:defRPr/>
            </a:pPr>
            <a:r>
              <a:rPr lang="fr-FR" b="1" dirty="0">
                <a:solidFill>
                  <a:srgbClr val="0070C0"/>
                </a:solidFill>
                <a:latin typeface="+mj-lt"/>
                <a:cs typeface="Calibri" panose="020F0502020204030204" pitchFamily="34" charset="0"/>
              </a:rPr>
              <a:t>Partie 2 </a:t>
            </a:r>
          </a:p>
          <a:p>
            <a:pPr lvl="0">
              <a:spcBef>
                <a:spcPts val="700"/>
              </a:spcBef>
              <a:buClr>
                <a:srgbClr val="DD8047"/>
              </a:buClr>
              <a:buSzPct val="60000"/>
              <a:defRPr/>
            </a:pPr>
            <a:r>
              <a:rPr lang="fr-FR" dirty="0">
                <a:solidFill>
                  <a:srgbClr val="383838"/>
                </a:solidFill>
                <a:cs typeface="Calibri" panose="020F0502020204030204" pitchFamily="34" charset="0"/>
              </a:rPr>
              <a:t>9 h 00	Récapitulatif </a:t>
            </a:r>
          </a:p>
          <a:p>
            <a:pPr lvl="0">
              <a:spcBef>
                <a:spcPts val="700"/>
              </a:spcBef>
              <a:buClr>
                <a:srgbClr val="DD8047"/>
              </a:buClr>
              <a:buSzPct val="60000"/>
              <a:defRPr/>
            </a:pPr>
            <a:r>
              <a:rPr lang="fr-FR" dirty="0">
                <a:solidFill>
                  <a:srgbClr val="383838"/>
                </a:solidFill>
                <a:cs typeface="Calibri" panose="020F0502020204030204" pitchFamily="34" charset="0"/>
              </a:rPr>
              <a:t>9 h 15	Analyse des lacunes et planification des actions </a:t>
            </a:r>
            <a:r>
              <a:rPr lang="fr-FR" i="1" dirty="0">
                <a:solidFill>
                  <a:srgbClr val="383838"/>
                </a:solidFill>
                <a:cs typeface="Calibri" panose="020F0502020204030204" pitchFamily="34" charset="0"/>
              </a:rPr>
              <a:t>(en groupe) </a:t>
            </a:r>
          </a:p>
          <a:p>
            <a:pPr lvl="0">
              <a:spcBef>
                <a:spcPts val="700"/>
              </a:spcBef>
              <a:buClr>
                <a:srgbClr val="DD8047"/>
              </a:buClr>
              <a:buSzPct val="60000"/>
              <a:defRPr/>
            </a:pPr>
            <a:r>
              <a:rPr lang="fr-FR" dirty="0">
                <a:solidFill>
                  <a:srgbClr val="383838"/>
                </a:solidFill>
                <a:cs typeface="Calibri" panose="020F0502020204030204" pitchFamily="34" charset="0"/>
              </a:rPr>
              <a:t>10 h 30	Pause-café (15 minutes)</a:t>
            </a:r>
          </a:p>
          <a:p>
            <a:pPr lvl="0">
              <a:spcBef>
                <a:spcPts val="700"/>
              </a:spcBef>
              <a:buClr>
                <a:srgbClr val="DD8047"/>
              </a:buClr>
              <a:buSzPct val="60000"/>
              <a:defRPr/>
            </a:pPr>
            <a:r>
              <a:rPr lang="fr-FR" dirty="0">
                <a:solidFill>
                  <a:srgbClr val="383838"/>
                </a:solidFill>
                <a:cs typeface="Calibri" panose="020F0502020204030204" pitchFamily="34" charset="0"/>
              </a:rPr>
              <a:t>10 h 45	Planification des actions </a:t>
            </a:r>
            <a:r>
              <a:rPr lang="fr-FR" i="1" dirty="0">
                <a:solidFill>
                  <a:srgbClr val="383838"/>
                </a:solidFill>
                <a:cs typeface="Calibri" panose="020F0502020204030204" pitchFamily="34" charset="0"/>
              </a:rPr>
              <a:t>(suite, en groupe)</a:t>
            </a:r>
          </a:p>
          <a:p>
            <a:pPr lvl="0">
              <a:spcBef>
                <a:spcPts val="700"/>
              </a:spcBef>
              <a:buClr>
                <a:srgbClr val="DD8047"/>
              </a:buClr>
              <a:buSzPct val="60000"/>
              <a:defRPr/>
            </a:pPr>
            <a:r>
              <a:rPr lang="fr-FR" dirty="0">
                <a:solidFill>
                  <a:srgbClr val="383838"/>
                </a:solidFill>
                <a:cs typeface="Calibri" panose="020F0502020204030204" pitchFamily="34" charset="0"/>
              </a:rPr>
              <a:t>11 h 30	Consolidation en séance plénière</a:t>
            </a:r>
          </a:p>
          <a:p>
            <a:pPr lvl="0">
              <a:spcBef>
                <a:spcPts val="700"/>
              </a:spcBef>
              <a:buClr>
                <a:srgbClr val="DD8047"/>
              </a:buClr>
              <a:buSzPct val="60000"/>
              <a:defRPr/>
            </a:pPr>
            <a:r>
              <a:rPr lang="fr-FR" dirty="0">
                <a:solidFill>
                  <a:srgbClr val="383838"/>
                </a:solidFill>
                <a:cs typeface="Calibri" panose="020F0502020204030204" pitchFamily="34" charset="0"/>
              </a:rPr>
              <a:t>12 h 00	Récapitulatif et prochaines étapes</a:t>
            </a:r>
          </a:p>
          <a:p>
            <a:pPr lvl="0">
              <a:spcBef>
                <a:spcPts val="700"/>
              </a:spcBef>
              <a:buClr>
                <a:srgbClr val="DD8047"/>
              </a:buClr>
              <a:buSzPct val="60000"/>
              <a:defRPr/>
            </a:pPr>
            <a:r>
              <a:rPr lang="fr-FR" dirty="0">
                <a:solidFill>
                  <a:srgbClr val="383838"/>
                </a:solidFill>
                <a:cs typeface="Calibri" panose="020F0502020204030204" pitchFamily="34" charset="0"/>
              </a:rPr>
              <a:t>12 h 30	Clôture</a:t>
            </a:r>
          </a:p>
          <a:p>
            <a:endParaRPr lang="fr-FR"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a:t>Séance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vert="horz" lIns="91440" tIns="45720" rIns="91440" bIns="45720" rtlCol="0" anchor="t">
            <a:noAutofit/>
          </a:bodyPr>
          <a:lstStyle/>
          <a:p>
            <a:pPr marL="0" indent="0">
              <a:buNone/>
            </a:pPr>
            <a:r>
              <a:rPr lang="fr-FR" sz="1800" b="1" dirty="0">
                <a:solidFill>
                  <a:schemeClr val="accent3"/>
                </a:solidFill>
                <a:latin typeface="Arial"/>
                <a:cs typeface="Arial"/>
              </a:rPr>
              <a:t>Questions pour alimenter la discussion</a:t>
            </a:r>
            <a:endParaRPr lang="fr-FR" sz="1800" dirty="0">
              <a:solidFill>
                <a:schemeClr val="accent3"/>
              </a:solidFill>
              <a:latin typeface="Arial"/>
              <a:cs typeface="Arial"/>
            </a:endParaRPr>
          </a:p>
          <a:p>
            <a:pPr marL="342900" indent="-342900">
              <a:lnSpc>
                <a:spcPct val="100000"/>
              </a:lnSpc>
              <a:spcBef>
                <a:spcPts val="600"/>
              </a:spcBef>
              <a:buFont typeface="+mj-lt"/>
              <a:buAutoNum type="arabicPeriod"/>
            </a:pPr>
            <a:r>
              <a:rPr lang="fr-FR" sz="1800" dirty="0">
                <a:latin typeface="Arial"/>
                <a:cs typeface="Arial"/>
              </a:rPr>
              <a:t>Comment établir si le patient est atteint de la COVID-19, d’un simple rhume ou de la grippe.</a:t>
            </a:r>
          </a:p>
          <a:p>
            <a:pPr marL="1257300" lvl="2" indent="-342900">
              <a:lnSpc>
                <a:spcPct val="100000"/>
              </a:lnSpc>
              <a:spcBef>
                <a:spcPts val="600"/>
              </a:spcBef>
              <a:buFont typeface="+mj-lt"/>
              <a:buAutoNum type="arabicPeriod"/>
            </a:pPr>
            <a:r>
              <a:rPr lang="fr-FR" sz="1800" dirty="0">
                <a:latin typeface="Arial"/>
                <a:cs typeface="Arial"/>
              </a:rPr>
              <a:t>Quel laboratoire se chargera du dépistage ? Ce laboratoire est-il doté du matériel nécessaire, notamment en EPI ? </a:t>
            </a:r>
            <a:endParaRPr lang="fr-FR" sz="1800" dirty="0"/>
          </a:p>
          <a:p>
            <a:pPr marL="1257300" lvl="2" indent="-342900">
              <a:lnSpc>
                <a:spcPct val="100000"/>
              </a:lnSpc>
              <a:spcBef>
                <a:spcPts val="600"/>
              </a:spcBef>
              <a:buFont typeface="+mj-lt"/>
              <a:buAutoNum type="arabicPeriod"/>
            </a:pPr>
            <a:r>
              <a:rPr lang="fr-FR" sz="1800" dirty="0">
                <a:latin typeface="Arial"/>
                <a:cs typeface="Arial"/>
              </a:rPr>
              <a:t>Combien de temps faut-il attendre pour obtenir les résultats ?</a:t>
            </a:r>
          </a:p>
          <a:p>
            <a:pPr marL="1257300" lvl="2" indent="-342900">
              <a:lnSpc>
                <a:spcPct val="100000"/>
              </a:lnSpc>
              <a:spcBef>
                <a:spcPts val="600"/>
              </a:spcBef>
              <a:buFont typeface="+mj-lt"/>
              <a:buAutoNum type="arabicPeriod"/>
            </a:pPr>
            <a:r>
              <a:rPr lang="fr-FR" sz="1800" dirty="0">
                <a:latin typeface="Arial"/>
                <a:cs typeface="Arial"/>
              </a:rPr>
              <a:t>Comment diffusez-vous vos données sur les cas de COVID-19 au niveau national et international ?</a:t>
            </a:r>
          </a:p>
          <a:p>
            <a:pPr marL="1257300" lvl="2" indent="-342900">
              <a:lnSpc>
                <a:spcPct val="100000"/>
              </a:lnSpc>
              <a:spcBef>
                <a:spcPts val="600"/>
              </a:spcBef>
              <a:buFont typeface="+mj-lt"/>
              <a:buAutoNum type="arabicPeriod"/>
            </a:pPr>
            <a:r>
              <a:rPr lang="fr-FR" sz="1800" dirty="0">
                <a:latin typeface="Arial"/>
                <a:cs typeface="Arial"/>
              </a:rPr>
              <a:t>Vos processus de planification couvrent-ils l’échange de données ?</a:t>
            </a:r>
          </a:p>
          <a:p>
            <a:pPr marL="342900" indent="-342900">
              <a:lnSpc>
                <a:spcPct val="100000"/>
              </a:lnSpc>
              <a:spcBef>
                <a:spcPts val="600"/>
              </a:spcBef>
              <a:buFont typeface="+mj-lt"/>
              <a:buAutoNum type="arabicPeriod"/>
            </a:pPr>
            <a:r>
              <a:rPr lang="fr-FR" sz="1800" dirty="0">
                <a:latin typeface="Arial"/>
                <a:cs typeface="Arial"/>
              </a:rPr>
              <a:t>Qui doit être informé des résultats ?</a:t>
            </a:r>
          </a:p>
          <a:p>
            <a:pPr marL="342900" indent="-342900">
              <a:lnSpc>
                <a:spcPct val="100000"/>
              </a:lnSpc>
              <a:spcBef>
                <a:spcPts val="600"/>
              </a:spcBef>
              <a:buFont typeface="+mj-lt"/>
              <a:buAutoNum type="arabicPeriod"/>
            </a:pPr>
            <a:r>
              <a:rPr lang="fr-FR" sz="1800" dirty="0">
                <a:latin typeface="Arial"/>
                <a:cs typeface="Arial"/>
              </a:rPr>
              <a:t>Disposez-vous de structures de laboratoire adaptées et quels plans sont en place pour renforcer les capacités si nécessaire ?</a:t>
            </a:r>
          </a:p>
          <a:p>
            <a:pPr marL="342900" indent="-342900">
              <a:lnSpc>
                <a:spcPct val="100000"/>
              </a:lnSpc>
              <a:spcBef>
                <a:spcPts val="600"/>
              </a:spcBef>
              <a:buFont typeface="+mj-lt"/>
              <a:buAutoNum type="arabicPeriod"/>
            </a:pPr>
            <a:r>
              <a:rPr lang="fr-FR" sz="1800" dirty="0">
                <a:latin typeface="Arial"/>
                <a:cs typeface="Arial"/>
              </a:rPr>
              <a:t>Comment allez-vous gérer les cas de grippe et les autres maladies saisonnières ?   </a:t>
            </a:r>
          </a:p>
          <a:p>
            <a:pPr marL="342900" indent="-342900">
              <a:lnSpc>
                <a:spcPct val="100000"/>
              </a:lnSpc>
              <a:spcBef>
                <a:spcPts val="600"/>
              </a:spcBef>
              <a:buAutoNum type="arabicPeriod"/>
            </a:pPr>
            <a:r>
              <a:rPr lang="fr-FR" sz="1800" dirty="0">
                <a:latin typeface="Arial"/>
                <a:cs typeface="Arial"/>
              </a:rPr>
              <a:t>Comment allez-vous aider le grand public à mieux différencier la COVID-19 et les maladies saisonnières ?</a:t>
            </a:r>
            <a:endParaRPr lang="fr-FR"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8815416" y="5465976"/>
            <a:ext cx="2482467" cy="749356"/>
            <a:chOff x="9978391" y="5342554"/>
            <a:chExt cx="248246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792478" cy="461665"/>
            </a:xfrm>
            <a:prstGeom prst="rect">
              <a:avLst/>
            </a:prstGeom>
            <a:noFill/>
          </p:spPr>
          <p:txBody>
            <a:bodyPr wrap="none" rtlCol="0">
              <a:spAutoFit/>
            </a:bodyPr>
            <a:lstStyle/>
            <a:p>
              <a:pPr algn="l">
                <a:spcBef>
                  <a:spcPts val="700"/>
                </a:spcBef>
                <a:buClr>
                  <a:srgbClr val="DD8047"/>
                </a:buClr>
                <a:buSzPct val="60000"/>
              </a:pPr>
              <a:r>
                <a:rPr lang="fr-FR" sz="2400" b="1" dirty="0">
                  <a:solidFill>
                    <a:srgbClr val="0070C0"/>
                  </a:solidFill>
                  <a:latin typeface="+mj-lt"/>
                  <a:cs typeface="Calibri" panose="020F0502020204030204" pitchFamily="34" charset="0"/>
                </a:rPr>
                <a:t>30 minutes</a:t>
              </a:r>
            </a:p>
          </p:txBody>
        </p:sp>
      </p:grpSp>
    </p:spTree>
    <p:extLst>
      <p:ext uri="{BB962C8B-B14F-4D97-AF65-F5344CB8AC3E}">
        <p14:creationId xmlns:p14="http://schemas.microsoft.com/office/powerpoint/2010/main" val="4290403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actualisé</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dirty="0"/>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dirty="0"/>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970685" cy="400110"/>
          </a:xfrm>
          <a:prstGeom prst="rect">
            <a:avLst/>
          </a:prstGeom>
          <a:noFill/>
        </p:spPr>
        <p:txBody>
          <a:bodyPr wrap="none" rtlCol="0">
            <a:spAutoFit/>
          </a:bodyPr>
          <a:lstStyle/>
          <a:p>
            <a:pPr>
              <a:spcBef>
                <a:spcPts val="700"/>
              </a:spcBef>
              <a:buClr>
                <a:srgbClr val="DD8047"/>
              </a:buClr>
              <a:buSzPct val="60000"/>
            </a:pPr>
            <a:r>
              <a:rPr lang="fr-FR" sz="2000" b="1" dirty="0">
                <a:solidFill>
                  <a:schemeClr val="bg1"/>
                </a:solidFill>
                <a:latin typeface="Arial Black" panose="020B0A04020102020204" pitchFamily="34" charset="0"/>
              </a:rPr>
              <a:t>POUR SIMULATION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883139"/>
            <a:ext cx="6694334" cy="5502030"/>
          </a:xfrm>
          <a:prstGeom prst="rect">
            <a:avLst/>
          </a:prstGeom>
          <a:solidFill>
            <a:schemeClr val="tx2">
              <a:lumMod val="20000"/>
              <a:lumOff val="80000"/>
            </a:schemeClr>
          </a:solidFill>
        </p:spPr>
        <p:txBody>
          <a:bodyPr anchor="ctr">
            <a:noAutofit/>
          </a:bodyPr>
          <a:lstStyle/>
          <a:p>
            <a:pPr algn="just"/>
            <a:r>
              <a:rPr lang="fr-FR" sz="2400" dirty="0">
                <a:latin typeface="Arial"/>
                <a:cs typeface="Calibri"/>
              </a:rPr>
              <a:t>Il est envisagé de réimposer des mesures sociales et de santé publique pour endiguer l’augmentation des cas, mais une partie du grand public et des entreprises pense que les autorités n’en font pas assez pour protéger l’emploi et empêcher les faillites.</a:t>
            </a:r>
            <a:endParaRPr lang="fr-FR" dirty="0">
              <a:latin typeface="Arial"/>
              <a:cs typeface="Calibri"/>
            </a:endParaRPr>
          </a:p>
          <a:p>
            <a:pPr algn="just"/>
            <a:r>
              <a:rPr lang="fr-FR" sz="2400" dirty="0">
                <a:latin typeface="Arial"/>
                <a:cs typeface="Calibri"/>
              </a:rPr>
              <a:t>Certains refusent d’adopter les gestes de base et notamment de respecter une distance d'au moins un mètre, de suivre les règles d'hygiène les plus simples, de se couvrir de visage, d’éviter les rassemblements ou de voyager seulement lorsque c’est essentiel. </a:t>
            </a:r>
          </a:p>
          <a:p>
            <a:pPr algn="just"/>
            <a:r>
              <a:rPr lang="fr-FR" sz="2400" dirty="0">
                <a:latin typeface="Arial"/>
                <a:cs typeface="Arial"/>
              </a:rPr>
              <a:t>Les médias se montrent de plus en plus critiques à l’encontre de la réaction du gouvernement, qu’ils estiment simpliste.</a:t>
            </a:r>
          </a:p>
        </p:txBody>
      </p:sp>
      <p:pic>
        <p:nvPicPr>
          <p:cNvPr id="9" name="Picture 4">
            <a:extLst>
              <a:ext uri="{FF2B5EF4-FFF2-40B4-BE49-F238E27FC236}">
                <a16:creationId xmlns:a16="http://schemas.microsoft.com/office/drawing/2014/main" id="{F897C4BF-7073-FC45-82DA-443479E57EE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6990573" y="3537858"/>
            <a:ext cx="4604693" cy="2422195"/>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pic>
        <p:nvPicPr>
          <p:cNvPr id="6" name="Picture 5">
            <a:extLst>
              <a:ext uri="{FF2B5EF4-FFF2-40B4-BE49-F238E27FC236}">
                <a16:creationId xmlns:a16="http://schemas.microsoft.com/office/drawing/2014/main" id="{9F785B0D-4AFC-5444-B19C-8CDAACC3CBF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980091" y="897947"/>
            <a:ext cx="2434811" cy="2422196"/>
          </a:xfrm>
          <a:prstGeom prst="rect">
            <a:avLst/>
          </a:prstGeom>
        </p:spPr>
      </p:pic>
      <p:pic>
        <p:nvPicPr>
          <p:cNvPr id="6150" name="Picture 6">
            <a:extLst>
              <a:ext uri="{FF2B5EF4-FFF2-40B4-BE49-F238E27FC236}">
                <a16:creationId xmlns:a16="http://schemas.microsoft.com/office/drawing/2014/main" id="{3239FE84-DD47-E345-9233-79B3522E62B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9556206" y="897947"/>
            <a:ext cx="2043727" cy="2422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a:t>Séance 4</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838200" y="1017346"/>
            <a:ext cx="10782670" cy="5159617"/>
          </a:xfrm>
        </p:spPr>
        <p:txBody>
          <a:bodyPr vert="horz" lIns="91440" tIns="45720" rIns="91440" bIns="45720" rtlCol="0" anchor="t">
            <a:noAutofit/>
          </a:bodyPr>
          <a:lstStyle/>
          <a:p>
            <a:pPr marL="0" indent="0">
              <a:buNone/>
            </a:pPr>
            <a:r>
              <a:rPr lang="fr-FR" b="1" dirty="0">
                <a:solidFill>
                  <a:schemeClr val="accent3"/>
                </a:solidFill>
              </a:rPr>
              <a:t>Questions pour alimenter la discussion</a:t>
            </a:r>
            <a:endParaRPr lang="fr-FR" dirty="0"/>
          </a:p>
          <a:p>
            <a:pPr marL="514350" indent="-514350">
              <a:lnSpc>
                <a:spcPct val="100000"/>
              </a:lnSpc>
              <a:spcBef>
                <a:spcPts val="600"/>
              </a:spcBef>
              <a:buFont typeface="+mj-lt"/>
              <a:buAutoNum type="arabicPeriod"/>
            </a:pPr>
            <a:r>
              <a:rPr lang="fr-FR" dirty="0">
                <a:latin typeface="Arial"/>
                <a:cs typeface="Arial"/>
              </a:rPr>
              <a:t>Qui s’occupe de communication sur les risques ?</a:t>
            </a:r>
          </a:p>
          <a:p>
            <a:pPr marL="514350" indent="-514350">
              <a:lnSpc>
                <a:spcPct val="100000"/>
              </a:lnSpc>
              <a:spcBef>
                <a:spcPts val="600"/>
              </a:spcBef>
              <a:buFont typeface="+mj-lt"/>
              <a:buAutoNum type="arabicPeriod"/>
            </a:pPr>
            <a:r>
              <a:rPr lang="fr-FR" dirty="0"/>
              <a:t>Quel type de communication doit être mis en œuvre ? Qui doit-il cibler ?</a:t>
            </a:r>
          </a:p>
          <a:p>
            <a:pPr marL="514350" indent="-514350">
              <a:lnSpc>
                <a:spcPct val="100000"/>
              </a:lnSpc>
              <a:spcBef>
                <a:spcPts val="600"/>
              </a:spcBef>
              <a:buFont typeface="+mj-lt"/>
              <a:buAutoNum type="arabicPeriod"/>
            </a:pPr>
            <a:r>
              <a:rPr lang="fr-FR" dirty="0"/>
              <a:t>Quelle est votre stratégie de communication dans les médias ?</a:t>
            </a:r>
          </a:p>
          <a:p>
            <a:pPr lvl="1">
              <a:lnSpc>
                <a:spcPct val="100000"/>
              </a:lnSpc>
              <a:spcBef>
                <a:spcPts val="600"/>
              </a:spcBef>
            </a:pPr>
            <a:r>
              <a:rPr lang="fr-FR" dirty="0"/>
              <a:t>Quel mécanisme utilisez-vous pour diffuser vos messages rapidement et en toute transparence ?</a:t>
            </a:r>
          </a:p>
          <a:p>
            <a:pPr lvl="1">
              <a:lnSpc>
                <a:spcPct val="100000"/>
              </a:lnSpc>
              <a:spcBef>
                <a:spcPts val="600"/>
              </a:spcBef>
            </a:pPr>
            <a:r>
              <a:rPr lang="fr-FR" dirty="0"/>
              <a:t>Comment l'information et la communication seront-elles coordonnées entre les Ministères et les partenaires et aux différents niveaux de gouvernement ?</a:t>
            </a:r>
          </a:p>
          <a:p>
            <a:pPr marL="514350" indent="-514350">
              <a:lnSpc>
                <a:spcPct val="100000"/>
              </a:lnSpc>
              <a:spcBef>
                <a:spcPts val="600"/>
              </a:spcBef>
              <a:buFont typeface="+mj-lt"/>
              <a:buAutoNum type="arabicPeriod"/>
            </a:pPr>
            <a:r>
              <a:rPr lang="fr-FR" dirty="0">
                <a:latin typeface="Arial"/>
                <a:cs typeface="Arial"/>
              </a:rPr>
              <a:t>Quelles mesures prenez-vous pour favoriser le respect des mesures sociales et de santé publique ?</a:t>
            </a:r>
            <a:endParaRPr lang="fr-FR" dirty="0"/>
          </a:p>
          <a:p>
            <a:endParaRPr lang="fr-FR" dirty="0"/>
          </a:p>
          <a:p>
            <a:endParaRPr lang="fr-FR"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8547651" y="5886981"/>
            <a:ext cx="2482467" cy="749356"/>
            <a:chOff x="9978391" y="5342554"/>
            <a:chExt cx="248246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792478" cy="461665"/>
            </a:xfrm>
            <a:prstGeom prst="rect">
              <a:avLst/>
            </a:prstGeom>
            <a:noFill/>
          </p:spPr>
          <p:txBody>
            <a:bodyPr wrap="none" rtlCol="0">
              <a:spAutoFit/>
            </a:bodyPr>
            <a:lstStyle/>
            <a:p>
              <a:pPr algn="l">
                <a:spcBef>
                  <a:spcPts val="700"/>
                </a:spcBef>
                <a:buClr>
                  <a:srgbClr val="DD8047"/>
                </a:buClr>
                <a:buSzPct val="60000"/>
              </a:pPr>
              <a:r>
                <a:rPr lang="fr-FR" sz="2400" b="1" dirty="0">
                  <a:solidFill>
                    <a:srgbClr val="0070C0"/>
                  </a:solidFill>
                  <a:latin typeface="+mj-lt"/>
                  <a:cs typeface="Calibri" panose="020F0502020204030204" pitchFamily="34" charset="0"/>
                </a:rPr>
                <a:t>30 minutes</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a:t>Réactions à chaud</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a:r>
              <a:rPr lang="fr-FR" sz="3200" b="1" dirty="0"/>
              <a:t>Premières réactions des participants                    sur l’exercice de simulation sur table</a:t>
            </a: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algn="r"/>
            <a:endParaRPr lang="fr-FR" sz="3200" b="1"/>
          </a:p>
        </p:txBody>
      </p:sp>
      <p:sp>
        <p:nvSpPr>
          <p:cNvPr id="11" name="Rectangle 10">
            <a:extLst>
              <a:ext uri="{FF2B5EF4-FFF2-40B4-BE49-F238E27FC236}">
                <a16:creationId xmlns:a16="http://schemas.microsoft.com/office/drawing/2014/main" id="{FF2F46E6-760F-43DE-BCC8-26BAFDC05A9D}"/>
              </a:ext>
            </a:extLst>
          </p:cNvPr>
          <p:cNvSpPr/>
          <p:nvPr/>
        </p:nvSpPr>
        <p:spPr>
          <a:xfrm>
            <a:off x="7641126" y="723230"/>
            <a:ext cx="4472412" cy="1938992"/>
          </a:xfrm>
          <a:prstGeom prst="rect">
            <a:avLst/>
          </a:prstGeom>
          <a:ln w="15875">
            <a:solidFill>
              <a:schemeClr val="bg1"/>
            </a:solidFill>
          </a:ln>
        </p:spPr>
        <p:txBody>
          <a:bodyPr wrap="square">
            <a:spAutoFit/>
          </a:bodyPr>
          <a:lstStyle/>
          <a:p>
            <a:pPr algn="ctr"/>
            <a:r>
              <a:rPr lang="fr-FR" sz="4000" b="1">
                <a:solidFill>
                  <a:schemeClr val="accent4">
                    <a:lumMod val="60000"/>
                    <a:lumOff val="40000"/>
                  </a:schemeClr>
                </a:solidFill>
              </a:rPr>
              <a:t>Résumé </a:t>
            </a:r>
            <a:r>
              <a:rPr lang="fr-FR" sz="4000" b="1">
                <a:solidFill>
                  <a:schemeClr val="bg1"/>
                </a:solidFill>
              </a:rPr>
              <a:t>et</a:t>
            </a:r>
          </a:p>
          <a:p>
            <a:pPr algn="ctr"/>
            <a:r>
              <a:rPr lang="fr-FR" sz="4000" b="1">
                <a:solidFill>
                  <a:schemeClr val="bg1"/>
                </a:solidFill>
              </a:rPr>
              <a:t>prochaines étapes</a:t>
            </a:r>
            <a:endParaRPr lang="fr-FR" sz="4000">
              <a:solidFill>
                <a:schemeClr val="bg1"/>
              </a:solidFill>
            </a:endParaRP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481466"/>
          </a:xfrm>
          <a:prstGeom prst="rect">
            <a:avLst/>
          </a:prstGeom>
        </p:spPr>
        <p:txBody>
          <a:bodyPr wrap="square">
            <a:spAutoFit/>
          </a:bodyPr>
          <a:lstStyle/>
          <a:p>
            <a:pPr>
              <a:lnSpc>
                <a:spcPct val="90000"/>
              </a:lnSpc>
              <a:spcBef>
                <a:spcPts val="700"/>
              </a:spcBef>
              <a:buClr>
                <a:srgbClr val="0090D0"/>
              </a:buClr>
              <a:buSzPct val="100000"/>
            </a:pPr>
            <a:r>
              <a:rPr lang="fr-FR" sz="2400" b="1">
                <a:solidFill>
                  <a:schemeClr val="bg1"/>
                </a:solidFill>
                <a:latin typeface="Calibri" panose="020F0502020204030204" pitchFamily="34" charset="0"/>
                <a:cs typeface="Calibri" panose="020F0502020204030204" pitchFamily="34" charset="0"/>
              </a:rPr>
              <a:t>Partie II :</a:t>
            </a:r>
          </a:p>
          <a:p>
            <a:pPr>
              <a:lnSpc>
                <a:spcPct val="90000"/>
              </a:lnSpc>
              <a:spcBef>
                <a:spcPts val="700"/>
              </a:spcBef>
              <a:buClr>
                <a:srgbClr val="0090D0"/>
              </a:buClr>
              <a:buSzPct val="100000"/>
            </a:pPr>
            <a:endParaRPr lang="fr-FR" sz="2400" b="1">
              <a:solidFill>
                <a:schemeClr val="bg1"/>
              </a:solidFill>
              <a:latin typeface="Calibri" panose="020F0502020204030204" pitchFamily="34" charset="0"/>
              <a:cs typeface="Calibri" panose="020F0502020204030204" pitchFamily="34" charset="0"/>
            </a:endParaRP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fr-FR" sz="2400">
                <a:solidFill>
                  <a:schemeClr val="bg1"/>
                </a:solidFill>
                <a:latin typeface="Calibri" panose="020F0502020204030204" pitchFamily="34" charset="0"/>
                <a:cs typeface="Calibri" panose="020F0502020204030204" pitchFamily="34" charset="0"/>
              </a:rPr>
              <a:t>Analyse des lacunes : Discussion en groupe sur les indicateurs de préparation</a:t>
            </a: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fr-FR" sz="2400">
                <a:solidFill>
                  <a:schemeClr val="bg1"/>
                </a:solidFill>
                <a:latin typeface="Calibri" panose="020F0502020204030204" pitchFamily="34" charset="0"/>
                <a:cs typeface="Calibri" panose="020F0502020204030204" pitchFamily="34" charset="0"/>
              </a:rPr>
              <a:t>Planification de l’action</a:t>
            </a:r>
          </a:p>
          <a:p>
            <a:pPr marL="457200" indent="-228600">
              <a:lnSpc>
                <a:spcPct val="90000"/>
              </a:lnSpc>
              <a:spcAft>
                <a:spcPts val="1200"/>
              </a:spcAft>
              <a:buClr>
                <a:srgbClr val="0090D0"/>
              </a:buClr>
              <a:buSzPct val="100000"/>
              <a:buFont typeface="Arial" panose="020B0604020202020204" pitchFamily="34" charset="0"/>
              <a:buChar char="•"/>
            </a:pPr>
            <a:r>
              <a:rPr lang="fr-FR" sz="2400">
                <a:solidFill>
                  <a:schemeClr val="bg1"/>
                </a:solidFill>
                <a:latin typeface="Calibri" panose="020F0502020204030204" pitchFamily="34" charset="0"/>
                <a:cs typeface="Calibri" panose="020F0502020204030204" pitchFamily="34" charset="0"/>
              </a:rPr>
              <a:t>Formulaire d'évaluation des participants</a:t>
            </a:r>
          </a:p>
        </p:txBody>
      </p:sp>
      <p:pic>
        <p:nvPicPr>
          <p:cNvPr id="6" name="Picture 5" descr="A group of people standing in front of a building&#10;&#10;Description automatically generated">
            <a:extLst>
              <a:ext uri="{FF2B5EF4-FFF2-40B4-BE49-F238E27FC236}">
                <a16:creationId xmlns:a16="http://schemas.microsoft.com/office/drawing/2014/main" id="{8D5A3D6A-A096-6349-AE2A-E0F9CC424BC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6001" y="1582963"/>
            <a:ext cx="5537200" cy="3962559"/>
          </a:xfrm>
          <a:prstGeom prst="rect">
            <a:avLst/>
          </a:prstGeom>
        </p:spPr>
      </p:pic>
    </p:spTree>
    <p:extLst>
      <p:ext uri="{BB962C8B-B14F-4D97-AF65-F5344CB8AC3E}">
        <p14:creationId xmlns:p14="http://schemas.microsoft.com/office/powerpoint/2010/main" val="687634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fr-FR"/>
              <a:t>Deuxième partie de l’ordre du jour</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6" name="TextBox 5">
            <a:extLst>
              <a:ext uri="{FF2B5EF4-FFF2-40B4-BE49-F238E27FC236}">
                <a16:creationId xmlns:a16="http://schemas.microsoft.com/office/drawing/2014/main" id="{45345226-480B-414B-AA22-2B6F837BB1F0}"/>
              </a:ext>
            </a:extLst>
          </p:cNvPr>
          <p:cNvSpPr txBox="1"/>
          <p:nvPr/>
        </p:nvSpPr>
        <p:spPr>
          <a:xfrm>
            <a:off x="637203" y="1749779"/>
            <a:ext cx="6482688" cy="3490699"/>
          </a:xfrm>
          <a:prstGeom prst="rect">
            <a:avLst/>
          </a:prstGeom>
          <a:noFill/>
        </p:spPr>
        <p:txBody>
          <a:bodyPr wrap="square" rtlCol="0">
            <a:spAutoFit/>
          </a:bodyPr>
          <a:lstStyle/>
          <a:p>
            <a:pPr lvl="0">
              <a:spcBef>
                <a:spcPts val="700"/>
              </a:spcBef>
              <a:buClr>
                <a:srgbClr val="DD8047"/>
              </a:buClr>
              <a:buSzPct val="60000"/>
              <a:defRPr/>
            </a:pPr>
            <a:r>
              <a:rPr lang="fr-FR" sz="2000" b="1" dirty="0">
                <a:solidFill>
                  <a:srgbClr val="0070C0"/>
                </a:solidFill>
                <a:latin typeface="+mj-lt"/>
                <a:cs typeface="Calibri" panose="020F0502020204030204" pitchFamily="34" charset="0"/>
              </a:rPr>
              <a:t>Partie 2 : </a:t>
            </a:r>
          </a:p>
          <a:p>
            <a:pPr lvl="0">
              <a:spcBef>
                <a:spcPts val="700"/>
              </a:spcBef>
              <a:buClr>
                <a:srgbClr val="DD8047"/>
              </a:buClr>
              <a:buSzPct val="60000"/>
              <a:defRPr/>
            </a:pPr>
            <a:r>
              <a:rPr lang="fr-FR" sz="2000" dirty="0">
                <a:solidFill>
                  <a:srgbClr val="383838"/>
                </a:solidFill>
                <a:latin typeface="+mj-lt"/>
                <a:cs typeface="Calibri" panose="020F0502020204030204" pitchFamily="34" charset="0"/>
              </a:rPr>
              <a:t>09 h 00  Récapitulatif </a:t>
            </a:r>
          </a:p>
          <a:p>
            <a:pPr lvl="0">
              <a:spcBef>
                <a:spcPts val="700"/>
              </a:spcBef>
              <a:buClr>
                <a:srgbClr val="DD8047"/>
              </a:buClr>
              <a:buSzPct val="60000"/>
              <a:defRPr/>
            </a:pPr>
            <a:r>
              <a:rPr lang="fr-FR" sz="2000" dirty="0">
                <a:solidFill>
                  <a:srgbClr val="383838"/>
                </a:solidFill>
                <a:latin typeface="+mj-lt"/>
                <a:cs typeface="Calibri" panose="020F0502020204030204" pitchFamily="34" charset="0"/>
              </a:rPr>
              <a:t>09 h 15  Analyse des forces et faiblesses </a:t>
            </a:r>
            <a:r>
              <a:rPr lang="fr-FR" i="1" dirty="0">
                <a:solidFill>
                  <a:srgbClr val="383838"/>
                </a:solidFill>
                <a:latin typeface="+mj-lt"/>
                <a:cs typeface="Calibri" panose="020F0502020204030204" pitchFamily="34" charset="0"/>
              </a:rPr>
              <a:t>(en groupe) </a:t>
            </a:r>
          </a:p>
          <a:p>
            <a:pPr lvl="0">
              <a:spcBef>
                <a:spcPts val="700"/>
              </a:spcBef>
              <a:buClr>
                <a:srgbClr val="DD8047"/>
              </a:buClr>
              <a:buSzPct val="60000"/>
              <a:defRPr/>
            </a:pPr>
            <a:r>
              <a:rPr lang="fr-FR" sz="2000" dirty="0">
                <a:solidFill>
                  <a:srgbClr val="383838"/>
                </a:solidFill>
                <a:latin typeface="+mj-lt"/>
                <a:cs typeface="Calibri" panose="020F0502020204030204" pitchFamily="34" charset="0"/>
              </a:rPr>
              <a:t>10 h 30  Pause-café (15 minutes)</a:t>
            </a:r>
          </a:p>
          <a:p>
            <a:pPr lvl="0">
              <a:spcBef>
                <a:spcPts val="700"/>
              </a:spcBef>
              <a:buClr>
                <a:srgbClr val="DD8047"/>
              </a:buClr>
              <a:buSzPct val="60000"/>
              <a:defRPr/>
            </a:pPr>
            <a:r>
              <a:rPr lang="fr-FR" sz="2000" dirty="0">
                <a:solidFill>
                  <a:srgbClr val="383838"/>
                </a:solidFill>
                <a:latin typeface="+mj-lt"/>
                <a:cs typeface="Calibri" panose="020F0502020204030204" pitchFamily="34" charset="0"/>
              </a:rPr>
              <a:t>10 h 45  Planification des actions </a:t>
            </a:r>
            <a:r>
              <a:rPr lang="fr-FR" i="1" dirty="0">
                <a:solidFill>
                  <a:srgbClr val="383838"/>
                </a:solidFill>
                <a:latin typeface="+mj-lt"/>
                <a:cs typeface="Calibri" panose="020F0502020204030204" pitchFamily="34" charset="0"/>
              </a:rPr>
              <a:t>(en groupe) </a:t>
            </a:r>
            <a:endParaRPr lang="fr-FR" sz="2000" i="1" dirty="0">
              <a:solidFill>
                <a:srgbClr val="383838"/>
              </a:solidFill>
              <a:latin typeface="+mj-lt"/>
              <a:cs typeface="Calibri" panose="020F0502020204030204" pitchFamily="34" charset="0"/>
            </a:endParaRPr>
          </a:p>
          <a:p>
            <a:pPr lvl="0">
              <a:spcBef>
                <a:spcPts val="700"/>
              </a:spcBef>
              <a:buClr>
                <a:srgbClr val="DD8047"/>
              </a:buClr>
              <a:buSzPct val="60000"/>
              <a:defRPr/>
            </a:pPr>
            <a:r>
              <a:rPr lang="fr-FR" sz="2000" dirty="0">
                <a:solidFill>
                  <a:srgbClr val="383838"/>
                </a:solidFill>
                <a:latin typeface="+mj-lt"/>
                <a:cs typeface="Calibri" panose="020F0502020204030204" pitchFamily="34" charset="0"/>
              </a:rPr>
              <a:t>11 h 30	 Consolidation en plénière</a:t>
            </a:r>
          </a:p>
          <a:p>
            <a:pPr lvl="0">
              <a:spcBef>
                <a:spcPts val="700"/>
              </a:spcBef>
              <a:buClr>
                <a:srgbClr val="DD8047"/>
              </a:buClr>
              <a:buSzPct val="60000"/>
              <a:defRPr/>
            </a:pPr>
            <a:r>
              <a:rPr lang="fr-FR" sz="2000" dirty="0">
                <a:solidFill>
                  <a:srgbClr val="383838"/>
                </a:solidFill>
                <a:latin typeface="+mj-lt"/>
                <a:cs typeface="Calibri" panose="020F0502020204030204" pitchFamily="34" charset="0"/>
              </a:rPr>
              <a:t>12 h 00  Résumé et prochaines étapes</a:t>
            </a:r>
          </a:p>
          <a:p>
            <a:pPr lvl="0">
              <a:spcBef>
                <a:spcPts val="700"/>
              </a:spcBef>
              <a:buClr>
                <a:srgbClr val="DD8047"/>
              </a:buClr>
              <a:buSzPct val="60000"/>
              <a:defRPr/>
            </a:pPr>
            <a:r>
              <a:rPr lang="fr-FR" sz="2000" dirty="0">
                <a:solidFill>
                  <a:srgbClr val="383838"/>
                </a:solidFill>
                <a:latin typeface="+mj-lt"/>
                <a:cs typeface="Calibri" panose="020F0502020204030204" pitchFamily="34" charset="0"/>
              </a:rPr>
              <a:t>12 h 30	 Clôture</a:t>
            </a:r>
          </a:p>
          <a:p>
            <a:endParaRPr lang="fr-FR" sz="2000" dirty="0">
              <a:latin typeface="+mj-lt"/>
              <a:cs typeface="Calibri" panose="020F0502020204030204" pitchFamily="34" charset="0"/>
            </a:endParaRPr>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fr-FR" dirty="0"/>
              <a:t>Plan stratégique de préparation et de riposte</a:t>
            </a:r>
          </a:p>
        </p:txBody>
      </p:sp>
      <p:sp>
        <p:nvSpPr>
          <p:cNvPr id="3" name="Content Placeholder 2">
            <a:extLst>
              <a:ext uri="{FF2B5EF4-FFF2-40B4-BE49-F238E27FC236}">
                <a16:creationId xmlns:a16="http://schemas.microsoft.com/office/drawing/2014/main" id="{78FB3533-94C3-42AF-A3DF-5547AE17C2EF}"/>
              </a:ext>
            </a:extLst>
          </p:cNvPr>
          <p:cNvSpPr>
            <a:spLocks noGrp="1"/>
          </p:cNvSpPr>
          <p:nvPr>
            <p:ph idx="1"/>
          </p:nvPr>
        </p:nvSpPr>
        <p:spPr>
          <a:xfrm>
            <a:off x="838200" y="1017346"/>
            <a:ext cx="7522029" cy="5159617"/>
          </a:xfrm>
        </p:spPr>
        <p:txBody>
          <a:bodyPr>
            <a:normAutofit/>
          </a:bodyPr>
          <a:lstStyle/>
          <a:p>
            <a:pPr>
              <a:lnSpc>
                <a:spcPct val="100000"/>
              </a:lnSpc>
            </a:pPr>
            <a:r>
              <a:rPr lang="fr-FR" sz="2400" dirty="0">
                <a:latin typeface="+mn-lt"/>
                <a:cs typeface="Calibri" panose="020F0502020204030204" pitchFamily="34" charset="0"/>
              </a:rPr>
              <a:t>Le </a:t>
            </a:r>
            <a:r>
              <a:rPr lang="fr-FR" sz="2400" dirty="0">
                <a:latin typeface="+mn-lt"/>
                <a:hlinkClick r:id="rId2"/>
              </a:rPr>
              <a:t>Plan stratégique de préparation et de riposte pour lutter contre la COVID-19</a:t>
            </a:r>
            <a:r>
              <a:rPr lang="fr-FR" sz="2400" dirty="0">
                <a:latin typeface="+mn-lt"/>
              </a:rPr>
              <a:t> </a:t>
            </a:r>
            <a:r>
              <a:rPr lang="fr-FR" sz="2400" dirty="0">
                <a:latin typeface="+mn-lt"/>
                <a:cs typeface="Calibri" panose="020F0502020204030204" pitchFamily="34" charset="0"/>
              </a:rPr>
              <a:t>présente les mesures à prendre dans les pays pour endiguer le virus et sera mis à jour avec de nouvelles mesures au fil de l’évolution de la situation épidémiologique. </a:t>
            </a:r>
          </a:p>
          <a:p>
            <a:pPr>
              <a:lnSpc>
                <a:spcPct val="100000"/>
              </a:lnSpc>
            </a:pPr>
            <a:r>
              <a:rPr lang="fr-FR" sz="2400" b="1" dirty="0">
                <a:latin typeface="+mn-lt"/>
                <a:cs typeface="Calibri" panose="020F0502020204030204" pitchFamily="34" charset="0"/>
              </a:rPr>
              <a:t>Il permettra d’améliorer de manière ciblée certaines capacités. </a:t>
            </a:r>
          </a:p>
          <a:p>
            <a:pPr marL="0" indent="0">
              <a:buNone/>
            </a:pPr>
            <a:endParaRPr lang="fr-FR" sz="2400" dirty="0">
              <a:latin typeface="+mn-lt"/>
              <a:cs typeface="Calibri" panose="020F0502020204030204" pitchFamily="34" charset="0"/>
            </a:endParaRPr>
          </a:p>
          <a:p>
            <a:r>
              <a:rPr lang="fr-FR" sz="2400" u="sng" dirty="0">
                <a:latin typeface="+mn-lt"/>
                <a:cs typeface="Calibri" panose="020F0502020204030204" pitchFamily="34" charset="0"/>
              </a:rPr>
              <a:t>Ces informations aideront les autorités nationales</a:t>
            </a:r>
          </a:p>
          <a:p>
            <a:pPr marL="342900" indent="-342900"/>
            <a:r>
              <a:rPr lang="fr-FR" sz="2400" dirty="0">
                <a:latin typeface="+mn-lt"/>
                <a:cs typeface="Calibri" panose="020F0502020204030204" pitchFamily="34" charset="0"/>
              </a:rPr>
              <a:t>à identifier les principales lacunes</a:t>
            </a:r>
          </a:p>
          <a:p>
            <a:pPr marL="342900" indent="-342900"/>
            <a:r>
              <a:rPr lang="fr-FR" sz="2400" dirty="0">
                <a:latin typeface="+mn-lt"/>
                <a:cs typeface="Calibri" panose="020F0502020204030204" pitchFamily="34" charset="0"/>
              </a:rPr>
              <a:t>à évaluer les risques</a:t>
            </a:r>
          </a:p>
          <a:p>
            <a:pPr marL="342900" indent="-342900"/>
            <a:r>
              <a:rPr lang="fr-FR" sz="2400" dirty="0">
                <a:latin typeface="+mn-lt"/>
                <a:cs typeface="Calibri" panose="020F0502020204030204" pitchFamily="34" charset="0"/>
              </a:rPr>
              <a:t>à planifier des mesures de lutte.</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fr-FR" smtClean="0"/>
              <a:t>02.11.20</a:t>
            </a:fld>
            <a:endParaRPr lang="fr-FR" dirty="0"/>
          </a:p>
        </p:txBody>
      </p:sp>
      <p:pic>
        <p:nvPicPr>
          <p:cNvPr id="5" name="Picture 2">
            <a:extLst>
              <a:ext uri="{FF2B5EF4-FFF2-40B4-BE49-F238E27FC236}">
                <a16:creationId xmlns:a16="http://schemas.microsoft.com/office/drawing/2014/main" id="{EF40A15A-C45F-CA49-BDEF-48A678D1D56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60229" y="715843"/>
            <a:ext cx="3658976" cy="570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01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fr-FR"/>
              <a:t>Analyse des forces et des lacunes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b="1">
                <a:solidFill>
                  <a:schemeClr val="bg1"/>
                </a:solidFill>
              </a:rPr>
              <a:t>PLAN D’ACTION</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a:solidFill>
                  <a:schemeClr val="tx1"/>
                </a:solidFill>
              </a:rPr>
              <a:t>Proposer des idées pour améliorer les systèmes, plans et procédures</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a:solidFill>
                  <a:schemeClr val="tx1"/>
                </a:solidFill>
              </a:rPr>
              <a:t>Vérifier les hypothèses</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a:solidFill>
                  <a:schemeClr val="tx1"/>
                </a:solidFill>
              </a:rPr>
              <a:t>Passer en revue les forces et les lacunes</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2" y="1098647"/>
            <a:ext cx="5559361" cy="4571923"/>
          </a:xfrm>
          <a:prstGeom prst="rect">
            <a:avLst/>
          </a:prstGeom>
        </p:spPr>
        <p:txBody>
          <a:bodyPr wrap="square">
            <a:noAutofit/>
          </a:bodyPr>
          <a:lstStyle/>
          <a:p>
            <a:pPr>
              <a:spcAft>
                <a:spcPts val="1200"/>
              </a:spcAft>
            </a:pPr>
            <a:r>
              <a:rPr lang="fr-FR" b="1" u="sng" dirty="0">
                <a:latin typeface="+mj-lt"/>
                <a:cs typeface="Calibri" panose="020F0502020204030204" pitchFamily="34" charset="0"/>
              </a:rPr>
              <a:t>TÂCHES</a:t>
            </a:r>
          </a:p>
          <a:p>
            <a:pPr marL="342900" indent="-342900">
              <a:spcAft>
                <a:spcPts val="1200"/>
              </a:spcAft>
              <a:buAutoNum type="arabicPeriod"/>
            </a:pPr>
            <a:r>
              <a:rPr lang="fr-FR" dirty="0">
                <a:latin typeface="+mj-lt"/>
                <a:cs typeface="Calibri" panose="020F0502020204030204" pitchFamily="34" charset="0"/>
              </a:rPr>
              <a:t>En groupes, divisez une feuille de papier en trois parties.</a:t>
            </a:r>
          </a:p>
          <a:p>
            <a:pPr marL="342900" indent="-342900">
              <a:spcAft>
                <a:spcPts val="1200"/>
              </a:spcAft>
              <a:buAutoNum type="arabicPeriod"/>
            </a:pPr>
            <a:r>
              <a:rPr lang="fr-FR" dirty="0">
                <a:latin typeface="+mj-lt"/>
                <a:cs typeface="Calibri" panose="020F0502020204030204" pitchFamily="34" charset="0"/>
              </a:rPr>
              <a:t>Passez en revue la liste de contrôle de préparation, vos plans et les notes de votre exercice de simulation sur table.</a:t>
            </a:r>
          </a:p>
          <a:p>
            <a:pPr marL="342900" indent="-342900">
              <a:spcAft>
                <a:spcPts val="1200"/>
              </a:spcAft>
              <a:buAutoNum type="arabicPeriod"/>
            </a:pPr>
            <a:r>
              <a:rPr lang="fr-FR" dirty="0">
                <a:latin typeface="+mj-lt"/>
                <a:cs typeface="Calibri" panose="020F0502020204030204" pitchFamily="34" charset="0"/>
              </a:rPr>
              <a:t>Discutez entre vous pour remplir chacune des sections en indiquant :</a:t>
            </a:r>
            <a:endParaRPr lang="fr-FR" b="1" dirty="0">
              <a:latin typeface="+mj-lt"/>
              <a:cs typeface="Calibri" panose="020F0502020204030204" pitchFamily="34" charset="0"/>
            </a:endParaRPr>
          </a:p>
          <a:p>
            <a:pPr marL="800100" lvl="1" indent="-342900">
              <a:spcAft>
                <a:spcPts val="1200"/>
              </a:spcAft>
              <a:buFont typeface="Arial" panose="020B0604020202020204" pitchFamily="34" charset="0"/>
              <a:buChar char="•"/>
            </a:pPr>
            <a:r>
              <a:rPr lang="fr-FR" dirty="0">
                <a:latin typeface="+mj-lt"/>
                <a:cs typeface="Calibri" panose="020F0502020204030204" pitchFamily="34" charset="0"/>
              </a:rPr>
              <a:t>ce qui a bien fonctionné (réalisations),</a:t>
            </a:r>
          </a:p>
          <a:p>
            <a:pPr marL="800100" lvl="1" indent="-342900">
              <a:spcAft>
                <a:spcPts val="1200"/>
              </a:spcAft>
              <a:buFont typeface="Arial" panose="020B0604020202020204" pitchFamily="34" charset="0"/>
              <a:buChar char="•"/>
            </a:pPr>
            <a:r>
              <a:rPr lang="fr-FR" dirty="0">
                <a:latin typeface="+mj-lt"/>
                <a:cs typeface="Calibri" panose="020F0502020204030204" pitchFamily="34" charset="0"/>
              </a:rPr>
              <a:t>ce qui s’est avéré difficile (problèmes),</a:t>
            </a:r>
          </a:p>
          <a:p>
            <a:pPr marL="800100" lvl="1" indent="-342900">
              <a:spcAft>
                <a:spcPts val="1200"/>
              </a:spcAft>
              <a:buFont typeface="Arial" panose="020B0604020202020204" pitchFamily="34" charset="0"/>
              <a:buChar char="•"/>
            </a:pPr>
            <a:r>
              <a:rPr lang="fr-FR" dirty="0">
                <a:latin typeface="+mj-lt"/>
                <a:cs typeface="Calibri" panose="020F0502020204030204" pitchFamily="34" charset="0"/>
              </a:rPr>
              <a:t>vos recommandations (indiquer les trois principales).</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9043777" y="723969"/>
            <a:ext cx="2622958" cy="749356"/>
            <a:chOff x="9640974" y="5379628"/>
            <a:chExt cx="2622958"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640974" y="5379628"/>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471454" y="5570227"/>
              <a:ext cx="1792478" cy="461665"/>
            </a:xfrm>
            <a:prstGeom prst="rect">
              <a:avLst/>
            </a:prstGeom>
            <a:noFill/>
          </p:spPr>
          <p:txBody>
            <a:bodyPr wrap="none" rtlCol="0">
              <a:spAutoFit/>
            </a:bodyPr>
            <a:lstStyle/>
            <a:p>
              <a:pPr algn="l">
                <a:spcBef>
                  <a:spcPts val="700"/>
                </a:spcBef>
                <a:buClr>
                  <a:srgbClr val="DD8047"/>
                </a:buClr>
                <a:buSzPct val="60000"/>
              </a:pPr>
              <a:r>
                <a:rPr lang="fr-FR" sz="2400" b="1">
                  <a:solidFill>
                    <a:srgbClr val="0070C0"/>
                  </a:solidFill>
                  <a:latin typeface="+mj-lt"/>
                  <a:cs typeface="Calibri" panose="020F0502020204030204" pitchFamily="34" charset="0"/>
                </a:rPr>
                <a:t>75 minutes</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75110" y="5534167"/>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434919" y="5966533"/>
            <a:ext cx="5478913" cy="307777"/>
          </a:xfrm>
          <a:prstGeom prst="rect">
            <a:avLst/>
          </a:prstGeom>
          <a:noFill/>
        </p:spPr>
        <p:txBody>
          <a:bodyPr wrap="square" rtlCol="0">
            <a:spAutoFit/>
          </a:bodyPr>
          <a:lstStyle/>
          <a:p>
            <a:pPr algn="l">
              <a:spcBef>
                <a:spcPts val="700"/>
              </a:spcBef>
              <a:buClr>
                <a:srgbClr val="DD8047"/>
              </a:buClr>
              <a:buSzPct val="60000"/>
            </a:pPr>
            <a:r>
              <a:rPr lang="fr-FR" sz="1400" i="1" dirty="0">
                <a:solidFill>
                  <a:schemeClr val="accent1"/>
                </a:solidFill>
                <a:latin typeface="+mj-lt"/>
                <a:cs typeface="Calibri" panose="020F0502020204030204" pitchFamily="34" charset="0"/>
              </a:rPr>
              <a:t>Note : Le plan d’action sera établi lors de la prochaine session.</a:t>
            </a:r>
          </a:p>
        </p:txBody>
      </p:sp>
    </p:spTree>
    <p:extLst>
      <p:ext uri="{BB962C8B-B14F-4D97-AF65-F5344CB8AC3E}">
        <p14:creationId xmlns:p14="http://schemas.microsoft.com/office/powerpoint/2010/main" val="29885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dirty="0"/>
              <a:t>Pause</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dirty="0">
                <a:solidFill>
                  <a:schemeClr val="accent1"/>
                </a:solidFill>
              </a:rPr>
              <a:t>Pause-café</a:t>
            </a:r>
            <a:br>
              <a:rPr lang="en-US" sz="3600" b="1" dirty="0">
                <a:solidFill>
                  <a:schemeClr val="accent1"/>
                </a:solidFill>
              </a:rPr>
            </a:br>
            <a:r>
              <a:rPr lang="en-US" sz="3600" b="1" dirty="0">
                <a:solidFill>
                  <a:schemeClr val="accent1"/>
                </a:solidFill>
              </a:rPr>
              <a:t>(15 minutes)</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fr-FR"/>
              <a:t>Plan d’action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r>
              <a:rPr lang="fr-FR"/>
              <a:t>27 octobre 2020</a:t>
            </a:r>
          </a:p>
        </p:txBody>
      </p:sp>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2482467" cy="749356"/>
            <a:chOff x="9978391" y="5342554"/>
            <a:chExt cx="2482467"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792478" cy="461665"/>
            </a:xfrm>
            <a:prstGeom prst="rect">
              <a:avLst/>
            </a:prstGeom>
            <a:noFill/>
          </p:spPr>
          <p:txBody>
            <a:bodyPr wrap="none" rtlCol="0">
              <a:spAutoFit/>
            </a:bodyPr>
            <a:lstStyle/>
            <a:p>
              <a:pPr algn="l">
                <a:spcBef>
                  <a:spcPts val="700"/>
                </a:spcBef>
                <a:buClr>
                  <a:srgbClr val="DD8047"/>
                </a:buClr>
                <a:buSzPct val="60000"/>
              </a:pPr>
              <a:r>
                <a:rPr lang="fr-FR" sz="2400" b="1">
                  <a:solidFill>
                    <a:srgbClr val="0070C0"/>
                  </a:solidFill>
                  <a:latin typeface="+mj-lt"/>
                  <a:cs typeface="Calibri" panose="020F0502020204030204" pitchFamily="34" charset="0"/>
                </a:rPr>
                <a:t>45 minutes</a:t>
              </a:r>
              <a:endParaRPr lang="fr-FR" sz="2400" b="1" dirty="0">
                <a:solidFill>
                  <a:srgbClr val="0070C0"/>
                </a:solidFill>
                <a:latin typeface="+mj-lt"/>
                <a:cs typeface="Calibri" panose="020F0502020204030204" pitchFamily="34" charset="0"/>
              </a:endParaRPr>
            </a:p>
          </p:txBody>
        </p:sp>
      </p:grpSp>
      <p:pic>
        <p:nvPicPr>
          <p:cNvPr id="6" name="Picture 5" descr="A picture containing drawing&#10;&#10;Description automatically generated">
            <a:extLst>
              <a:ext uri="{FF2B5EF4-FFF2-40B4-BE49-F238E27FC236}">
                <a16:creationId xmlns:a16="http://schemas.microsoft.com/office/drawing/2014/main" id="{7E092CC0-BC73-104B-8C26-117A3FA477A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1235" y="1905435"/>
            <a:ext cx="3005101" cy="3047130"/>
          </a:xfrm>
          <a:prstGeom prst="rect">
            <a:avLst/>
          </a:prstGeom>
        </p:spPr>
      </p:pic>
      <p:pic>
        <p:nvPicPr>
          <p:cNvPr id="8" name="Picture 7" descr="Table, calendar&#10;&#10;Description automatically generated">
            <a:extLst>
              <a:ext uri="{FF2B5EF4-FFF2-40B4-BE49-F238E27FC236}">
                <a16:creationId xmlns:a16="http://schemas.microsoft.com/office/drawing/2014/main" id="{6D994D60-444B-E740-9212-1094D672C3B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68284" y="1484334"/>
            <a:ext cx="7106434" cy="3889332"/>
          </a:xfrm>
          <a:prstGeom prst="rect">
            <a:avLst/>
          </a:prstGeom>
        </p:spPr>
      </p:pic>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174661" y="5651615"/>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dirty="0"/>
              <a:t>Dernier rapport de situation de l’OMS</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 November 2020</a:t>
            </a:fld>
            <a:endParaRPr lang="en-US" dirty="0"/>
          </a:p>
        </p:txBody>
      </p:sp>
      <p:sp>
        <p:nvSpPr>
          <p:cNvPr id="10" name="Rectangle 9">
            <a:extLst>
              <a:ext uri="{FF2B5EF4-FFF2-40B4-BE49-F238E27FC236}">
                <a16:creationId xmlns:a16="http://schemas.microsoft.com/office/drawing/2014/main" id="{04F871DA-2632-4765-A38B-969A64757D61}"/>
              </a:ext>
            </a:extLst>
          </p:cNvPr>
          <p:cNvSpPr/>
          <p:nvPr/>
        </p:nvSpPr>
        <p:spPr>
          <a:xfrm>
            <a:off x="413865" y="2598003"/>
            <a:ext cx="5898158" cy="1384995"/>
          </a:xfrm>
          <a:prstGeom prst="rect">
            <a:avLst/>
          </a:prstGeom>
        </p:spPr>
        <p:txBody>
          <a:bodyPr wrap="square">
            <a:spAutoFit/>
          </a:bodyPr>
          <a:lstStyle/>
          <a:p>
            <a:r>
              <a:rPr lang="fr-FR" sz="2800" b="1" dirty="0"/>
              <a:t>La situation évolue rapidement.</a:t>
            </a:r>
          </a:p>
          <a:p>
            <a:r>
              <a:rPr lang="fr-FR" sz="2800" dirty="0"/>
              <a:t>Voyons le dernier rapport de situation de l’OMS.</a:t>
            </a:r>
          </a:p>
        </p:txBody>
      </p:sp>
      <p:pic>
        <p:nvPicPr>
          <p:cNvPr id="5" name="Picture 4" descr="Graphical user interface, website&#10;&#10;Description automatically generated">
            <a:extLst>
              <a:ext uri="{FF2B5EF4-FFF2-40B4-BE49-F238E27FC236}">
                <a16:creationId xmlns:a16="http://schemas.microsoft.com/office/drawing/2014/main" id="{6B4298F1-BA16-8C44-8468-8F758BBD24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51112" y="1372267"/>
            <a:ext cx="4338581" cy="4113466"/>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Consolidation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10" name="Picture 9">
            <a:extLst>
              <a:ext uri="{FF2B5EF4-FFF2-40B4-BE49-F238E27FC236}">
                <a16:creationId xmlns:a16="http://schemas.microsoft.com/office/drawing/2014/main" id="{E1AD7759-B5A2-482F-A7FD-AD82059F22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9357" y="1292037"/>
            <a:ext cx="3760096" cy="2048183"/>
          </a:xfrm>
          <a:prstGeom prst="rect">
            <a:avLst/>
          </a:prstGeom>
        </p:spPr>
      </p:pic>
      <p:pic>
        <p:nvPicPr>
          <p:cNvPr id="11" name="Picture 10">
            <a:extLst>
              <a:ext uri="{FF2B5EF4-FFF2-40B4-BE49-F238E27FC236}">
                <a16:creationId xmlns:a16="http://schemas.microsoft.com/office/drawing/2014/main" id="{6AAE8E30-4541-49CC-95C0-A89E91DC80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2040" y="2036660"/>
            <a:ext cx="3760096" cy="2048183"/>
          </a:xfrm>
          <a:prstGeom prst="rect">
            <a:avLst/>
          </a:prstGeom>
        </p:spPr>
      </p:pic>
      <p:pic>
        <p:nvPicPr>
          <p:cNvPr id="12" name="Picture 11">
            <a:extLst>
              <a:ext uri="{FF2B5EF4-FFF2-40B4-BE49-F238E27FC236}">
                <a16:creationId xmlns:a16="http://schemas.microsoft.com/office/drawing/2014/main" id="{15DD8DEF-FCD3-4AC2-B786-898C4ED788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54969" y="2595596"/>
            <a:ext cx="3760096" cy="2048183"/>
          </a:xfrm>
          <a:prstGeom prst="rect">
            <a:avLst/>
          </a:prstGeom>
        </p:spPr>
      </p:pic>
    </p:spTree>
    <p:extLst>
      <p:ext uri="{BB962C8B-B14F-4D97-AF65-F5344CB8AC3E}">
        <p14:creationId xmlns:p14="http://schemas.microsoft.com/office/powerpoint/2010/main" val="578592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fr-FR"/>
              <a:t>Formulaire de retour des participants</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fr-FR" smtClean="0"/>
              <a:t>02.11.20</a:t>
            </a:fld>
            <a:endParaRPr lang="fr-FR"/>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5" y="2184611"/>
            <a:ext cx="5101876" cy="1815882"/>
          </a:xfrm>
          <a:prstGeom prst="rect">
            <a:avLst/>
          </a:prstGeom>
        </p:spPr>
        <p:txBody>
          <a:bodyPr wrap="square">
            <a:spAutoFit/>
          </a:bodyPr>
          <a:lstStyle/>
          <a:p>
            <a:pPr>
              <a:spcAft>
                <a:spcPts val="800"/>
              </a:spcAft>
            </a:pPr>
            <a:r>
              <a:rPr lang="fr-FR" sz="2800" i="1" dirty="0">
                <a:latin typeface="Arial" panose="020B0604020202020204" pitchFamily="34" charset="0"/>
                <a:ea typeface="Calibri" panose="020F0502020204030204" pitchFamily="34" charset="0"/>
              </a:rPr>
              <a:t>Votre retour nous aider à maintenir et à améliorer la qualité et la pertinence des futurs exercices de simulation.</a:t>
            </a:r>
            <a:endParaRPr lang="fr-FR" sz="3200" dirty="0">
              <a:effectLst/>
              <a:latin typeface="Arial" panose="020B0604020202020204" pitchFamily="34" charset="0"/>
              <a:ea typeface="Calibri" panose="020F0502020204030204" pitchFamily="34" charset="0"/>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2310946" cy="749356"/>
            <a:chOff x="9978391" y="5342554"/>
            <a:chExt cx="2310946"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1620957" cy="461665"/>
            </a:xfrm>
            <a:prstGeom prst="rect">
              <a:avLst/>
            </a:prstGeom>
            <a:noFill/>
          </p:spPr>
          <p:txBody>
            <a:bodyPr wrap="none" rtlCol="0">
              <a:spAutoFit/>
            </a:bodyPr>
            <a:lstStyle/>
            <a:p>
              <a:pPr algn="l">
                <a:spcBef>
                  <a:spcPts val="700"/>
                </a:spcBef>
                <a:buClr>
                  <a:srgbClr val="DD8047"/>
                </a:buClr>
                <a:buSzPct val="60000"/>
              </a:pPr>
              <a:r>
                <a:rPr lang="fr-FR" sz="2400" b="1" dirty="0">
                  <a:solidFill>
                    <a:srgbClr val="0070C0"/>
                  </a:solidFill>
                  <a:latin typeface="+mj-lt"/>
                  <a:cs typeface="Calibri" panose="020F0502020204030204" pitchFamily="34" charset="0"/>
                </a:rPr>
                <a:t>5 minutes</a:t>
              </a:r>
            </a:p>
          </p:txBody>
        </p:sp>
      </p:grpSp>
    </p:spTree>
    <p:extLst>
      <p:ext uri="{BB962C8B-B14F-4D97-AF65-F5344CB8AC3E}">
        <p14:creationId xmlns:p14="http://schemas.microsoft.com/office/powerpoint/2010/main" val="280155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fr-FR"/>
              <a:t>Prochaines étapes et synthèse</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fr-FR" smtClean="0"/>
              <a:t>02.11.20</a:t>
            </a:fld>
            <a:endParaRPr lang="fr-FR"/>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fr-FR" sz="3600" b="1" dirty="0">
                <a:solidFill>
                  <a:srgbClr val="0070C0"/>
                </a:solidFill>
                <a:latin typeface="+mj-lt"/>
                <a:cs typeface="Calibri" panose="020F0502020204030204" pitchFamily="34" charset="0"/>
              </a:rPr>
              <a:t>PROCHAINES ÉTAPES</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fr-FR" sz="2400" b="1" i="0" u="none" strike="noStrike" kern="1200" cap="none" spc="0" normalizeH="0" baseline="0" noProof="0">
                <a:ln>
                  <a:noFill/>
                </a:ln>
                <a:solidFill>
                  <a:prstClr val="white"/>
                </a:solidFill>
                <a:effectLst/>
                <a:uLnTx/>
                <a:uFillTx/>
                <a:latin typeface="Calibri"/>
                <a:ea typeface="+mn-ea"/>
                <a:cs typeface="+mn-cs"/>
              </a:rPr>
              <a:t>RESSOURCES DE L’OMS</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4800" b="1" i="0" u="none" strike="noStrike" kern="1200" cap="none" spc="0" normalizeH="0" baseline="0" noProof="0">
                <a:ln>
                  <a:noFill/>
                </a:ln>
                <a:solidFill>
                  <a:prstClr val="white"/>
                </a:solidFill>
                <a:effectLst/>
                <a:uLnTx/>
                <a:uFillTx/>
                <a:latin typeface="Calibri"/>
                <a:ea typeface="+mn-ea"/>
                <a:cs typeface="Calibri" panose="020F0502020204030204" pitchFamily="34" charset="0"/>
              </a:rPr>
              <a:t>MERCI !</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127511" y="4343400"/>
            <a:ext cx="2578328" cy="2192176"/>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Calibri"/>
                <a:ea typeface="+mn-ea"/>
                <a:cs typeface="+mn-cs"/>
              </a:rPr>
              <a:t>Page Web OMS sur l’urgence COVID-19</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090038"/>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524000" y="6227799"/>
            <a:ext cx="164816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400" b="1" i="0" u="none" strike="noStrike" kern="1200" cap="none" spc="0" normalizeH="0" baseline="0" noProof="0">
                <a:ln>
                  <a:noFill/>
                </a:ln>
                <a:solidFill>
                  <a:srgbClr val="0070C0"/>
                </a:solidFill>
                <a:effectLst/>
                <a:uLnTx/>
                <a:uFillTx/>
                <a:latin typeface="Calibri"/>
                <a:ea typeface="+mn-ea"/>
                <a:cs typeface="Calibri" panose="020F0502020204030204" pitchFamily="34" charset="0"/>
              </a:rPr>
              <a:t>Scannez ou cliquez</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733317"/>
            <a:ext cx="12192000" cy="3029034"/>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2000" b="1" i="0" u="none" strike="noStrike" kern="1200" cap="none" spc="0" normalizeH="0" baseline="0" noProof="0" dirty="0">
                <a:ln>
                  <a:noFill/>
                </a:ln>
                <a:solidFill>
                  <a:srgbClr val="0070C0"/>
                </a:solidFill>
                <a:effectLst/>
                <a:uLnTx/>
                <a:uFillTx/>
                <a:latin typeface="Calibri"/>
                <a:ea typeface="+mn-ea"/>
                <a:cs typeface="Calibri"/>
              </a:rPr>
              <a:t>Pour tout soutien technique pour les exercices de simulation, veuillez contacter votre point focal au bureau de pays ou au bureau régional de l’OMS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2000" b="1" i="0" u="none" strike="noStrike" kern="1200" cap="none" spc="0" normalizeH="0" baseline="0" noProof="0" dirty="0">
                <a:ln>
                  <a:noFill/>
                </a:ln>
                <a:solidFill>
                  <a:srgbClr val="0070C0"/>
                </a:solidFill>
                <a:effectLst/>
                <a:uLnTx/>
                <a:uFillTx/>
                <a:latin typeface="Calibri"/>
                <a:ea typeface="+mn-ea"/>
                <a:cs typeface="Calibri"/>
              </a:rPr>
              <a:t>					</a:t>
            </a:r>
            <a:r>
              <a:rPr kumimoji="0" lang="fr-FR" sz="1800" b="1" i="0" u="none" strike="noStrike" kern="1200" cap="none" spc="0" normalizeH="0" baseline="0" noProof="0" dirty="0">
                <a:ln>
                  <a:noFill/>
                </a:ln>
                <a:solidFill>
                  <a:srgbClr val="0070C0"/>
                </a:solidFill>
                <a:effectLst/>
                <a:uLnTx/>
                <a:uFillTx/>
                <a:latin typeface="Calibri"/>
                <a:ea typeface="+mn-ea"/>
                <a:cs typeface="Calibri"/>
              </a:rPr>
              <a:t>AFRO : 	</a:t>
            </a:r>
            <a:r>
              <a:rPr kumimoji="0" lang="fr-FR" sz="1800" b="1" i="0" u="none" strike="noStrike" kern="1200" cap="none" spc="0" normalizeH="0" baseline="0" noProof="0" dirty="0">
                <a:ln>
                  <a:noFill/>
                </a:ln>
                <a:solidFill>
                  <a:srgbClr val="0070C0"/>
                </a:solidFill>
                <a:effectLst/>
                <a:uLnTx/>
                <a:uFillTx/>
                <a:latin typeface="Calibri"/>
                <a:ea typeface="+mn-ea"/>
                <a:cs typeface="Calibri"/>
                <a:hlinkClick r:id="rId5"/>
              </a:rPr>
              <a:t>stephenm@who.int</a:t>
            </a:r>
            <a:r>
              <a:rPr kumimoji="0" lang="fr-FR" sz="1800" b="1" i="0" u="none" strike="noStrike" kern="1200" cap="none" spc="0" normalizeH="0" baseline="0" noProof="0" dirty="0">
                <a:ln>
                  <a:noFill/>
                </a:ln>
                <a:solidFill>
                  <a:srgbClr val="0070C0"/>
                </a:solidFill>
                <a:effectLst/>
                <a:uLnTx/>
                <a:uFillTx/>
                <a:latin typeface="Calibri"/>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800" b="1" i="0" u="none" strike="noStrike" kern="1200" cap="none" spc="0" normalizeH="0" baseline="0" noProof="0" dirty="0">
                <a:ln>
                  <a:noFill/>
                </a:ln>
                <a:solidFill>
                  <a:srgbClr val="0070C0"/>
                </a:solidFill>
                <a:effectLst/>
                <a:uLnTx/>
                <a:uFillTx/>
                <a:latin typeface="Calibri"/>
                <a:ea typeface="+mn-ea"/>
                <a:cs typeface="Calibri"/>
              </a:rPr>
              <a:t>					EMRO : 	</a:t>
            </a:r>
            <a:r>
              <a:rPr kumimoji="0" lang="fr-FR" sz="1800" b="1" i="0" u="none" strike="noStrike" kern="1200" cap="none" spc="0" normalizeH="0" baseline="0" noProof="0" dirty="0">
                <a:ln>
                  <a:noFill/>
                </a:ln>
                <a:solidFill>
                  <a:srgbClr val="0070C0"/>
                </a:solidFill>
                <a:effectLst/>
                <a:uLnTx/>
                <a:uFillTx/>
                <a:latin typeface="Calibri"/>
                <a:ea typeface="+mn-ea"/>
                <a:cs typeface="Calibri"/>
                <a:hlinkClick r:id="rId6"/>
              </a:rPr>
              <a:t>samhourid@who.int</a:t>
            </a:r>
            <a:r>
              <a:rPr kumimoji="0" lang="fr-FR" sz="1800" b="1" i="0" u="none" strike="noStrike" kern="1200" cap="none" spc="0" normalizeH="0" baseline="0" noProof="0" dirty="0">
                <a:ln>
                  <a:noFill/>
                </a:ln>
                <a:solidFill>
                  <a:srgbClr val="0070C0"/>
                </a:solidFill>
                <a:effectLst/>
                <a:uLnTx/>
                <a:uFillTx/>
                <a:latin typeface="Calibri"/>
                <a:ea typeface="+mn-ea"/>
                <a:cs typeface="Calibri"/>
              </a:rPr>
              <a:t>  </a:t>
            </a:r>
            <a:endParaRPr kumimoji="0" lang="fr-FR" sz="1800" b="1" i="0" u="none" strike="noStrike" kern="1200" cap="none" spc="0" normalizeH="0" baseline="0" noProof="0" dirty="0">
              <a:ln>
                <a:noFill/>
              </a:ln>
              <a:solidFill>
                <a:srgbClr val="0070C0"/>
              </a:solidFill>
              <a:effectLst/>
              <a:uLnTx/>
              <a:uFillTx/>
              <a:latin typeface="Calibri"/>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800" b="1" i="0" u="none" strike="noStrike" kern="1200" cap="none" spc="0" normalizeH="0" baseline="0" noProof="0" dirty="0">
                <a:ln>
                  <a:noFill/>
                </a:ln>
                <a:solidFill>
                  <a:srgbClr val="0070C0"/>
                </a:solidFill>
                <a:effectLst/>
                <a:uLnTx/>
                <a:uFillTx/>
                <a:latin typeface="Calibri"/>
                <a:ea typeface="+mn-ea"/>
                <a:cs typeface="Calibri"/>
              </a:rPr>
              <a:t>					EURO : 	</a:t>
            </a:r>
            <a:r>
              <a:rPr kumimoji="0" lang="fr-FR" sz="1800" b="1" i="0" u="none" strike="noStrike" kern="1200" cap="none" spc="0" normalizeH="0" baseline="0" noProof="0" dirty="0">
                <a:ln>
                  <a:noFill/>
                </a:ln>
                <a:solidFill>
                  <a:srgbClr val="0070C0"/>
                </a:solidFill>
                <a:effectLst/>
                <a:uLnTx/>
                <a:uFillTx/>
                <a:latin typeface="Calibri"/>
                <a:ea typeface="+mn-ea"/>
                <a:cs typeface="Calibri"/>
                <a:hlinkClick r:id="rId7"/>
              </a:rPr>
              <a:t>schmidtt@who.int</a:t>
            </a:r>
            <a:r>
              <a:rPr kumimoji="0" lang="fr-FR" sz="1800" b="1" i="0" u="none" strike="noStrike" kern="1200" cap="none" spc="0" normalizeH="0" baseline="0" noProof="0" dirty="0">
                <a:ln>
                  <a:noFill/>
                </a:ln>
                <a:solidFill>
                  <a:srgbClr val="0070C0"/>
                </a:solidFill>
                <a:effectLst/>
                <a:uLnTx/>
                <a:uFillTx/>
                <a:latin typeface="Calibri"/>
                <a:ea typeface="+mn-ea"/>
                <a:cs typeface="Calibri"/>
              </a:rPr>
              <a:t>; </a:t>
            </a:r>
            <a:r>
              <a:rPr kumimoji="0" lang="fr-FR" sz="1800" b="1" i="0" u="none" strike="noStrike" kern="1200" cap="none" spc="0" normalizeH="0" baseline="0" noProof="0" dirty="0">
                <a:ln>
                  <a:noFill/>
                </a:ln>
                <a:solidFill>
                  <a:srgbClr val="0070C0"/>
                </a:solidFill>
                <a:effectLst/>
                <a:uLnTx/>
                <a:uFillTx/>
                <a:latin typeface="Calibri"/>
                <a:ea typeface="+mn-ea"/>
                <a:cs typeface="Calibri"/>
                <a:hlinkClick r:id="rId8"/>
              </a:rPr>
              <a:t>rashforda@who.int</a:t>
            </a:r>
            <a:r>
              <a:rPr kumimoji="0" lang="fr-FR" sz="1800" b="1" i="0" u="none" strike="noStrike" kern="1200" cap="none" spc="0" normalizeH="0" baseline="0" noProof="0" dirty="0">
                <a:ln>
                  <a:noFill/>
                </a:ln>
                <a:solidFill>
                  <a:srgbClr val="0070C0"/>
                </a:solidFill>
                <a:effectLst/>
                <a:uLnTx/>
                <a:uFillTx/>
                <a:latin typeface="Calibri"/>
                <a:ea typeface="+mn-ea"/>
                <a:cs typeface="Calibri"/>
              </a:rPr>
              <a:t> </a:t>
            </a:r>
            <a:endParaRPr kumimoji="0" lang="fr-FR" sz="1800" b="1" i="0" u="none" strike="noStrike" kern="1200" cap="none" spc="0" normalizeH="0" baseline="0" noProof="0" dirty="0">
              <a:ln>
                <a:noFill/>
              </a:ln>
              <a:solidFill>
                <a:srgbClr val="0070C0"/>
              </a:solidFill>
              <a:effectLst/>
              <a:uLnTx/>
              <a:uFillTx/>
              <a:latin typeface="Calibri"/>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800" b="1" i="0" u="none" strike="noStrike" kern="1200" cap="none" spc="0" normalizeH="0" baseline="0" noProof="0" dirty="0">
                <a:ln>
                  <a:noFill/>
                </a:ln>
                <a:solidFill>
                  <a:srgbClr val="0070C0"/>
                </a:solidFill>
                <a:effectLst/>
                <a:uLnTx/>
                <a:uFillTx/>
                <a:latin typeface="Calibri"/>
                <a:ea typeface="+mn-ea"/>
                <a:cs typeface="Calibri"/>
              </a:rPr>
              <a:t>					OPS : 	</a:t>
            </a:r>
            <a:r>
              <a:rPr kumimoji="0" lang="fr-FR" sz="1800" b="1" i="0" u="none" strike="noStrike" kern="1200" cap="none" spc="0" normalizeH="0" baseline="0" noProof="0" dirty="0">
                <a:ln>
                  <a:noFill/>
                </a:ln>
                <a:solidFill>
                  <a:srgbClr val="0070C0"/>
                </a:solidFill>
                <a:effectLst/>
                <a:uLnTx/>
                <a:uFillTx/>
                <a:latin typeface="Calibri"/>
                <a:ea typeface="+mn-ea"/>
                <a:cs typeface="Calibri"/>
                <a:hlinkClick r:id="rId9"/>
              </a:rPr>
              <a:t>andragro@paho.org</a:t>
            </a:r>
            <a:r>
              <a:rPr kumimoji="0" lang="fr-FR" sz="1800" b="1" i="0" u="none" strike="noStrike" kern="1200" cap="none" spc="0" normalizeH="0" baseline="0" noProof="0" dirty="0">
                <a:ln>
                  <a:noFill/>
                </a:ln>
                <a:solidFill>
                  <a:srgbClr val="0070C0"/>
                </a:solidFill>
                <a:effectLst/>
                <a:uLnTx/>
                <a:uFillTx/>
                <a:latin typeface="Calibri"/>
                <a:ea typeface="+mn-ea"/>
                <a:cs typeface="Calibri"/>
              </a:rPr>
              <a:t> </a:t>
            </a:r>
            <a:endParaRPr kumimoji="0" lang="fr-FR" sz="1800" b="1" i="0" u="none" strike="noStrike" kern="1200" cap="none" spc="0" normalizeH="0" baseline="0" noProof="0" dirty="0">
              <a:ln>
                <a:noFill/>
              </a:ln>
              <a:solidFill>
                <a:srgbClr val="0070C0"/>
              </a:solidFill>
              <a:effectLst/>
              <a:uLnTx/>
              <a:uFillTx/>
              <a:latin typeface="Calibri"/>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800" b="1" i="0" u="none" strike="noStrike" kern="1200" cap="none" spc="0" normalizeH="0" baseline="0" noProof="0" dirty="0">
                <a:ln>
                  <a:noFill/>
                </a:ln>
                <a:solidFill>
                  <a:srgbClr val="0070C0"/>
                </a:solidFill>
                <a:effectLst/>
                <a:uLnTx/>
                <a:uFillTx/>
                <a:latin typeface="Calibri"/>
                <a:ea typeface="+mn-ea"/>
                <a:cs typeface="Calibri"/>
              </a:rPr>
              <a:t>					SEARO : 	</a:t>
            </a:r>
            <a:r>
              <a:rPr kumimoji="0" lang="fr-FR" sz="1800" b="1" i="0" u="none" strike="noStrike" kern="1200" cap="none" spc="0" normalizeH="0" baseline="0" noProof="0" dirty="0">
                <a:ln>
                  <a:noFill/>
                </a:ln>
                <a:solidFill>
                  <a:srgbClr val="0070C0"/>
                </a:solidFill>
                <a:effectLst/>
                <a:uLnTx/>
                <a:uFillTx/>
                <a:latin typeface="Calibri"/>
                <a:ea typeface="+mn-ea"/>
                <a:cs typeface="Calibri"/>
                <a:hlinkClick r:id="rId10"/>
              </a:rPr>
              <a:t>h</a:t>
            </a:r>
            <a:r>
              <a:rPr kumimoji="0" lang="fr-FR" sz="1800" b="1" i="0" u="none" strike="noStrike" kern="1200" cap="none" spc="0" normalizeH="0" baseline="0" noProof="0" dirty="0">
                <a:ln>
                  <a:noFill/>
                </a:ln>
                <a:solidFill>
                  <a:prstClr val="black"/>
                </a:solidFill>
                <a:effectLst/>
                <a:uLnTx/>
                <a:uFillTx/>
                <a:latin typeface="Calibri"/>
                <a:ea typeface="+mn-lt"/>
                <a:cs typeface="Calibri"/>
                <a:hlinkClick r:id="rId10"/>
              </a:rPr>
              <a:t>katom@who.int</a:t>
            </a:r>
            <a:r>
              <a:rPr kumimoji="0" lang="fr-FR" sz="1800" b="1" i="0" u="none" strike="noStrike" kern="1200" cap="none" spc="0" normalizeH="0" baseline="0" noProof="0" dirty="0">
                <a:ln>
                  <a:noFill/>
                </a:ln>
                <a:solidFill>
                  <a:prstClr val="black"/>
                </a:solidFill>
                <a:effectLst/>
                <a:uLnTx/>
                <a:uFillTx/>
                <a:latin typeface="Calibri"/>
                <a:ea typeface="+mn-lt"/>
                <a:cs typeface="Calibri"/>
              </a:rPr>
              <a:t>; </a:t>
            </a:r>
            <a:r>
              <a:rPr kumimoji="0" lang="fr-FR" sz="1800" b="1" i="0" u="none" strike="noStrike" kern="1200" cap="none" spc="0" normalizeH="0" baseline="0" noProof="0" dirty="0">
                <a:ln>
                  <a:noFill/>
                </a:ln>
                <a:solidFill>
                  <a:srgbClr val="0070C0"/>
                </a:solidFill>
                <a:effectLst/>
                <a:uLnTx/>
                <a:uFillTx/>
                <a:latin typeface="Calibri"/>
                <a:ea typeface="+mn-lt"/>
                <a:cs typeface="Calibri"/>
                <a:hlinkClick r:id="rId11"/>
              </a:rPr>
              <a:t>htikem</a:t>
            </a:r>
            <a:r>
              <a:rPr kumimoji="0" lang="fr-FR" sz="1800" b="1" i="0" u="none" strike="noStrike" kern="1200" cap="none" spc="0" normalizeH="0" baseline="0" noProof="0" dirty="0">
                <a:ln>
                  <a:noFill/>
                </a:ln>
                <a:solidFill>
                  <a:srgbClr val="0070C0"/>
                </a:solidFill>
                <a:effectLst/>
                <a:uLnTx/>
                <a:uFillTx/>
                <a:latin typeface="Calibri"/>
                <a:ea typeface="+mn-ea"/>
                <a:cs typeface="Calibri"/>
                <a:hlinkClick r:id="rId11"/>
              </a:rPr>
              <a:t>@who.int</a:t>
            </a:r>
            <a:r>
              <a:rPr kumimoji="0" lang="fr-FR" sz="1800" b="1" i="0" u="none" strike="noStrike" kern="1200" cap="none" spc="0" normalizeH="0" baseline="0" noProof="0" dirty="0">
                <a:ln>
                  <a:noFill/>
                </a:ln>
                <a:solidFill>
                  <a:srgbClr val="0070C0"/>
                </a:solidFill>
                <a:effectLst/>
                <a:uLnTx/>
                <a:uFillTx/>
                <a:latin typeface="Calibri"/>
                <a:ea typeface="+mn-ea"/>
                <a:cs typeface="Calibri"/>
              </a:rPr>
              <a:t>  </a:t>
            </a:r>
            <a:endParaRPr kumimoji="0" lang="fr-FR" sz="1800" b="1" i="0" u="none" strike="noStrike" kern="1200" cap="none" spc="0" normalizeH="0" baseline="0" noProof="0" dirty="0">
              <a:ln>
                <a:noFill/>
              </a:ln>
              <a:solidFill>
                <a:srgbClr val="0070C0"/>
              </a:solidFill>
              <a:effectLst/>
              <a:uLnTx/>
              <a:uFillTx/>
              <a:latin typeface="Calibri"/>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800" b="1" i="0" u="none" strike="noStrike" kern="1200" cap="none" spc="0" normalizeH="0" baseline="0" noProof="0" dirty="0">
                <a:ln>
                  <a:noFill/>
                </a:ln>
                <a:solidFill>
                  <a:srgbClr val="0070C0"/>
                </a:solidFill>
                <a:effectLst/>
                <a:uLnTx/>
                <a:uFillTx/>
                <a:latin typeface="Calibri"/>
                <a:ea typeface="+mn-ea"/>
                <a:cs typeface="Calibri"/>
              </a:rPr>
              <a:t>					WPRO : 	</a:t>
            </a:r>
            <a:r>
              <a:rPr kumimoji="0" lang="fr-FR" sz="1800" b="1" i="0" u="none" strike="noStrike" kern="1200" cap="none" spc="0" normalizeH="0" baseline="0" noProof="0" dirty="0">
                <a:ln>
                  <a:noFill/>
                </a:ln>
                <a:solidFill>
                  <a:srgbClr val="0070C0"/>
                </a:solidFill>
                <a:effectLst/>
                <a:uLnTx/>
                <a:uFillTx/>
                <a:latin typeface="Calibri"/>
                <a:ea typeface="+mn-ea"/>
                <a:cs typeface="Calibri"/>
                <a:hlinkClick r:id="rId12"/>
              </a:rPr>
              <a:t>eshofoniea@who.int</a:t>
            </a:r>
            <a:r>
              <a:rPr kumimoji="0" lang="fr-FR" sz="1800" b="1" i="0" u="none" strike="noStrike" kern="1200" cap="none" spc="0" normalizeH="0" baseline="0" noProof="0" dirty="0">
                <a:ln>
                  <a:noFill/>
                </a:ln>
                <a:solidFill>
                  <a:srgbClr val="0070C0"/>
                </a:solidFill>
                <a:effectLst/>
                <a:uLnTx/>
                <a:uFillTx/>
                <a:latin typeface="Calibri"/>
                <a:ea typeface="+mn-ea"/>
                <a:cs typeface="Calibri"/>
              </a:rPr>
              <a:t>;  </a:t>
            </a:r>
            <a:endParaRPr kumimoji="0" lang="fr-FR" sz="1800" b="1" i="0" u="none" strike="noStrike" kern="1200" cap="none" spc="0" normalizeH="0" baseline="0" noProof="0" dirty="0">
              <a:ln>
                <a:noFill/>
              </a:ln>
              <a:solidFill>
                <a:srgbClr val="0070C0"/>
              </a:solidFill>
              <a:effectLst/>
              <a:uLnTx/>
              <a:uFillTx/>
              <a:latin typeface="Calibri"/>
              <a:ea typeface="+mn-ea"/>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Calibri"/>
                <a:ea typeface="+mn-ea"/>
                <a:cs typeface="+mn-cs"/>
              </a:rPr>
              <a:t>Plus d’informations sur le coronavirus</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257801" y="6227798"/>
            <a:ext cx="159369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400" b="1" i="0" u="none" strike="noStrike" kern="1200" cap="none" spc="0" normalizeH="0" baseline="0" noProof="0">
                <a:ln>
                  <a:noFill/>
                </a:ln>
                <a:solidFill>
                  <a:srgbClr val="0070C0"/>
                </a:solidFill>
                <a:effectLst/>
                <a:uLnTx/>
                <a:uFillTx/>
                <a:latin typeface="Calibri"/>
                <a:ea typeface="+mn-ea"/>
                <a:cs typeface="Calibri" panose="020F0502020204030204" pitchFamily="34" charset="0"/>
              </a:rPr>
              <a:t>Scannez ou cliquez</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882775" algn="r"/>
              </a:tabLst>
              <a:defRPr/>
            </a:pPr>
            <a:r>
              <a:rPr kumimoji="0" lang="fr-FR" sz="1600" b="1" i="0" u="none" strike="noStrike" kern="1200" cap="none" spc="0" normalizeH="0" baseline="0" noProof="0" dirty="0">
                <a:ln>
                  <a:noFill/>
                </a:ln>
                <a:solidFill>
                  <a:prstClr val="black"/>
                </a:solidFill>
                <a:effectLst/>
                <a:uLnTx/>
                <a:uFillTx/>
                <a:latin typeface="Calibri"/>
                <a:ea typeface="+mn-ea"/>
                <a:cs typeface="+mn-cs"/>
              </a:rPr>
              <a:t>Ressources OMS sur les exercices de simulation</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a:stretch>
            <a:fillRect/>
          </a:stretch>
        </p:blipFill>
        <p:spPr>
          <a:xfrm>
            <a:off x="9271436" y="506461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8915400" y="6227798"/>
            <a:ext cx="17526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400" b="1" i="0" u="none" strike="noStrike" kern="1200" cap="none" spc="0" normalizeH="0" baseline="0" noProof="0">
                <a:ln>
                  <a:noFill/>
                </a:ln>
                <a:solidFill>
                  <a:srgbClr val="0070C0"/>
                </a:solidFill>
                <a:effectLst/>
                <a:uLnTx/>
                <a:uFillTx/>
                <a:latin typeface="Calibri"/>
                <a:ea typeface="+mn-ea"/>
                <a:cs typeface="Calibri" panose="020F0502020204030204" pitchFamily="34" charset="0"/>
              </a:rPr>
              <a:t>Scannez ou cliquez</a:t>
            </a:r>
          </a:p>
        </p:txBody>
      </p:sp>
    </p:spTree>
    <p:extLst>
      <p:ext uri="{BB962C8B-B14F-4D97-AF65-F5344CB8AC3E}">
        <p14:creationId xmlns:p14="http://schemas.microsoft.com/office/powerpoint/2010/main" val="308803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5" y="0"/>
            <a:ext cx="8153400" cy="574040"/>
          </a:xfrm>
          <a:prstGeom prst="rect">
            <a:avLst/>
          </a:prstGeom>
        </p:spPr>
        <p:txBody>
          <a:bodyPr vert="horz" wrap="square" lIns="0" tIns="12700" rIns="0" bIns="0" rtlCol="0">
            <a:spAutoFit/>
          </a:bodyPr>
          <a:lstStyle/>
          <a:p>
            <a:pPr marL="12700">
              <a:lnSpc>
                <a:spcPct val="100000"/>
              </a:lnSpc>
              <a:spcBef>
                <a:spcPts val="100"/>
              </a:spcBef>
            </a:pPr>
            <a:r>
              <a:rPr lang="fr-FR" sz="3600" dirty="0"/>
              <a:t>Orienter la préparation et la riposte</a:t>
            </a:r>
            <a:endParaRPr sz="3600" dirty="0"/>
          </a:p>
        </p:txBody>
      </p:sp>
      <p:sp>
        <p:nvSpPr>
          <p:cNvPr id="3" name="object 3"/>
          <p:cNvSpPr txBox="1"/>
          <p:nvPr/>
        </p:nvSpPr>
        <p:spPr>
          <a:xfrm>
            <a:off x="5560608" y="6638035"/>
            <a:ext cx="120015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5" normalizeH="0" baseline="0" noProof="0" dirty="0">
                <a:ln>
                  <a:noFill/>
                </a:ln>
                <a:solidFill>
                  <a:srgbClr val="FFFFFF"/>
                </a:solidFill>
                <a:effectLst/>
                <a:uLnTx/>
                <a:uFillTx/>
                <a:latin typeface="Arial"/>
                <a:ea typeface="+mn-ea"/>
                <a:cs typeface="Arial"/>
              </a:rPr>
              <a:t>20 </a:t>
            </a:r>
            <a:r>
              <a:rPr kumimoji="0" lang="fr-FR" sz="1200" b="1" i="0" u="none" strike="noStrike" kern="1200" cap="none" spc="-5" normalizeH="0" baseline="0" noProof="0" dirty="0">
                <a:ln>
                  <a:noFill/>
                </a:ln>
                <a:solidFill>
                  <a:srgbClr val="FFFFFF"/>
                </a:solidFill>
                <a:effectLst/>
                <a:uLnTx/>
                <a:uFillTx/>
                <a:latin typeface="Arial"/>
                <a:ea typeface="+mn-ea"/>
                <a:cs typeface="Arial"/>
              </a:rPr>
              <a:t>octobre</a:t>
            </a:r>
            <a:r>
              <a:rPr kumimoji="0" sz="1200" b="1" i="0" u="none" strike="noStrike" kern="1200" cap="none" spc="-65" normalizeH="0" baseline="0" noProof="0" dirty="0">
                <a:ln>
                  <a:noFill/>
                </a:ln>
                <a:solidFill>
                  <a:srgbClr val="FFFFFF"/>
                </a:solidFill>
                <a:effectLst/>
                <a:uLnTx/>
                <a:uFillTx/>
                <a:latin typeface="Arial"/>
                <a:ea typeface="+mn-ea"/>
                <a:cs typeface="Arial"/>
              </a:rPr>
              <a:t> </a:t>
            </a:r>
            <a:r>
              <a:rPr kumimoji="0" sz="1200" b="1" i="0" u="none" strike="noStrike" kern="1200" cap="none" spc="-5" normalizeH="0" baseline="0" noProof="0" dirty="0">
                <a:ln>
                  <a:noFill/>
                </a:ln>
                <a:solidFill>
                  <a:srgbClr val="FFFFFF"/>
                </a:solidFill>
                <a:effectLst/>
                <a:uLnTx/>
                <a:uFillTx/>
                <a:latin typeface="Arial"/>
                <a:ea typeface="+mn-ea"/>
                <a:cs typeface="Arial"/>
              </a:rPr>
              <a:t>2020</a:t>
            </a:r>
            <a:endParaRPr kumimoji="0" sz="1200" b="0" i="0" u="none" strike="noStrike" kern="1200" cap="none" spc="0" normalizeH="0" baseline="0" noProof="0" dirty="0">
              <a:ln>
                <a:noFill/>
              </a:ln>
              <a:solidFill>
                <a:prstClr val="black"/>
              </a:solidFill>
              <a:effectLst/>
              <a:uLnTx/>
              <a:uFillTx/>
              <a:latin typeface="Arial"/>
              <a:ea typeface="+mn-ea"/>
              <a:cs typeface="Arial"/>
            </a:endParaRPr>
          </a:p>
        </p:txBody>
      </p:sp>
      <p:sp>
        <p:nvSpPr>
          <p:cNvPr id="4" name="object 4"/>
          <p:cNvSpPr txBox="1"/>
          <p:nvPr/>
        </p:nvSpPr>
        <p:spPr>
          <a:xfrm>
            <a:off x="533400" y="2545923"/>
            <a:ext cx="5181600" cy="4013919"/>
          </a:xfrm>
          <a:prstGeom prst="rect">
            <a:avLst/>
          </a:prstGeom>
        </p:spPr>
        <p:txBody>
          <a:bodyPr vert="horz" wrap="square" lIns="0" tIns="1270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FR" sz="2000" b="0" i="1" u="none" strike="noStrike" kern="1200" cap="none" spc="0" normalizeH="0" baseline="0" noProof="0" dirty="0">
                <a:ln>
                  <a:noFill/>
                </a:ln>
                <a:solidFill>
                  <a:prstClr val="black"/>
                </a:solidFill>
                <a:effectLst/>
                <a:uLnTx/>
                <a:uFillTx/>
                <a:latin typeface="Arial" panose="020B0604020202020204"/>
                <a:ea typeface="+mn-ea"/>
                <a:cs typeface="+mn-cs"/>
              </a:rPr>
              <a:t>Depuis janvier 2020, l'OMS a publié plus de 100 documents sur la COVID-19. Plus de la moitié d'entre eux sont des orientations techniques détaillées, portant sur la manière de trouver et de tester les cas, de dispenser des soins sûrs et adaptés aux patients en fonction de la gravité de la maladie, de suivre les contacts et de les mettre en quarantaine, d’empêcher la transmission d’une personne à l’autre, d'assurer la protection des agents de santé et d’aider les communautés à apporter une réponse adaptée.</a:t>
            </a:r>
          </a:p>
          <a:p>
            <a:pPr marL="12700" marR="508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3"/>
          <a:srcRect l="7654" r="10013"/>
          <a:stretch/>
        </p:blipFill>
        <p:spPr>
          <a:xfrm>
            <a:off x="6097202" y="2511335"/>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381000" y="1524000"/>
            <a:ext cx="11429999" cy="1015663"/>
          </a:xfrm>
          <a:prstGeom prst="rect">
            <a:avLst/>
          </a:prstGeom>
        </p:spPr>
        <p:txBody>
          <a:bodyPr wrap="square">
            <a:spAutoFit/>
          </a:bodyPr>
          <a:lstStyle/>
          <a:p>
            <a:pPr marL="12700" marR="5080" lvl="0" indent="0" algn="just" defTabSz="914400" rtl="0" eaLnBrk="1" fontAlgn="auto" latinLnBrk="0" hangingPunct="1">
              <a:lnSpc>
                <a:spcPct val="100000"/>
              </a:lnSpc>
              <a:spcBef>
                <a:spcPts val="0"/>
              </a:spcBef>
              <a:spcAft>
                <a:spcPts val="0"/>
              </a:spcAft>
              <a:buClrTx/>
              <a:buSzTx/>
              <a:buFontTx/>
              <a:buNone/>
              <a:tabLst/>
              <a:defRPr/>
            </a:pPr>
            <a:r>
              <a:rPr kumimoji="0" lang="fr-FR" sz="2000" b="0" i="1" u="none" strike="noStrike" kern="1200" cap="none" spc="0" normalizeH="0" baseline="0" noProof="0" dirty="0">
                <a:ln>
                  <a:noFill/>
                </a:ln>
                <a:solidFill>
                  <a:prstClr val="black"/>
                </a:solidFill>
                <a:effectLst/>
                <a:uLnTx/>
                <a:uFillTx/>
                <a:latin typeface="Arial" panose="020B0604020202020204"/>
                <a:ea typeface="+mn-ea"/>
                <a:cs typeface="+mn-cs"/>
              </a:rPr>
              <a:t>Lors des situations d’urgence sanitaire telles que la pandémie de COVID-19, un des rôles essentiels de l’OMS est de rassembler des données et des travaux de recherche du monde entier, de les évaluer et de conseiller les pays sur la marche à suivre.</a:t>
            </a:r>
            <a:endParaRPr kumimoji="0" lang="en-US" sz="2000" b="0" i="0" u="none" strike="noStrike" kern="1200" cap="none" spc="0" normalizeH="0" baseline="0" noProof="0" dirty="0">
              <a:ln>
                <a:noFill/>
              </a:ln>
              <a:solidFill>
                <a:prstClr val="black"/>
              </a:solidFill>
              <a:effectLst/>
              <a:uLnTx/>
              <a:uFillTx/>
              <a:latin typeface="Arial"/>
              <a:ea typeface="+mn-ea"/>
              <a:cs typeface="Arial"/>
            </a:endParaRP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5D85"/>
                </a:solidFill>
                <a:effectLst/>
                <a:uLnTx/>
                <a:uFillTx/>
                <a:latin typeface="Arial" panose="020B0604020202020204"/>
                <a:ea typeface="+mn-ea"/>
                <a:cs typeface="+mn-cs"/>
              </a:rPr>
              <a:t>L’OMS fournit des conseils actualisés et utiles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a:xfrm>
            <a:off x="152780" y="-8247"/>
            <a:ext cx="11201020" cy="581340"/>
          </a:xfrm>
        </p:spPr>
        <p:txBody>
          <a:bodyPr>
            <a:normAutofit fontScale="90000"/>
          </a:bodyPr>
          <a:lstStyle/>
          <a:p>
            <a:r>
              <a:rPr lang="fr-FR"/>
              <a:t>Qu’est-ce qu’un exercice de simulation sur table?</a:t>
            </a: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p:txBody>
          <a:bodyPr>
            <a:normAutofit/>
          </a:bodyPr>
          <a:lstStyle/>
          <a:p>
            <a:pPr marL="0" indent="0">
              <a:lnSpc>
                <a:spcPct val="115000"/>
              </a:lnSpc>
              <a:spcAft>
                <a:spcPts val="1200"/>
              </a:spcAft>
              <a:buNone/>
            </a:pPr>
            <a:endParaRPr lang="fr-FR" i="1" u="sng" dirty="0">
              <a:solidFill>
                <a:srgbClr val="0070C0"/>
              </a:solidFill>
              <a:latin typeface="Calibri" charset="0"/>
              <a:ea typeface="Arial" charset="0"/>
            </a:endParaRPr>
          </a:p>
          <a:p>
            <a:pPr marL="0" indent="0" algn="ctr">
              <a:buNone/>
            </a:pPr>
            <a:r>
              <a:rPr lang="fr-FR" dirty="0">
                <a:latin typeface="Calibri" panose="020F0502020204030204" pitchFamily="34" charset="0"/>
                <a:cs typeface="Calibri" panose="020F0502020204030204" pitchFamily="34" charset="0"/>
              </a:rPr>
              <a:t>Un</a:t>
            </a:r>
            <a:r>
              <a:rPr lang="fr-FR" dirty="0">
                <a:solidFill>
                  <a:schemeClr val="accent3"/>
                </a:solidFill>
                <a:latin typeface="Calibri" panose="020F0502020204030204" pitchFamily="34" charset="0"/>
                <a:cs typeface="Calibri" panose="020F0502020204030204" pitchFamily="34" charset="0"/>
              </a:rPr>
              <a:t> </a:t>
            </a:r>
            <a:r>
              <a:rPr lang="fr-FR" b="1" dirty="0">
                <a:solidFill>
                  <a:schemeClr val="accent3"/>
                </a:solidFill>
                <a:latin typeface="Calibri" panose="020F0502020204030204" pitchFamily="34" charset="0"/>
                <a:cs typeface="Calibri" panose="020F0502020204030204" pitchFamily="34" charset="0"/>
              </a:rPr>
              <a:t>exercice de simulation sur table </a:t>
            </a:r>
            <a:r>
              <a:rPr lang="fr-FR" dirty="0">
                <a:latin typeface="Calibri" panose="020F0502020204030204" pitchFamily="34" charset="0"/>
                <a:cs typeface="Calibri" panose="020F0502020204030204" pitchFamily="34" charset="0"/>
              </a:rPr>
              <a:t>est un travail axé sur la discussion, reposant sur un scénario de simulation au déroulement progressif et sur une série de scripts complémentaires. Il permet aux participants d’envisager les répercussions d’une situation d’urgence potentielle sur les plans, procédures et capacités existants. </a:t>
            </a:r>
          </a:p>
          <a:p>
            <a:pPr marL="0" indent="0" algn="ctr">
              <a:buNone/>
            </a:pPr>
            <a:endParaRPr lang="fr-FR" dirty="0">
              <a:latin typeface="Calibri" panose="020F0502020204030204" pitchFamily="34" charset="0"/>
              <a:cs typeface="Calibri" panose="020F0502020204030204" pitchFamily="34" charset="0"/>
            </a:endParaRPr>
          </a:p>
          <a:p>
            <a:pPr marL="0" indent="0" algn="ctr">
              <a:buNone/>
            </a:pPr>
            <a:r>
              <a:rPr lang="fr-FR" dirty="0">
                <a:latin typeface="Calibri" panose="020F0502020204030204" pitchFamily="34" charset="0"/>
                <a:cs typeface="Calibri" panose="020F0502020204030204" pitchFamily="34" charset="0"/>
              </a:rPr>
              <a:t>« Un exercice de simulation sur table </a:t>
            </a:r>
            <a:r>
              <a:rPr lang="fr-FR" b="1" dirty="0">
                <a:solidFill>
                  <a:schemeClr val="accent3"/>
                </a:solidFill>
                <a:latin typeface="Calibri" panose="020F0502020204030204" pitchFamily="34" charset="0"/>
                <a:cs typeface="Calibri" panose="020F0502020204030204" pitchFamily="34" charset="0"/>
              </a:rPr>
              <a:t>simule une situation d’urgence </a:t>
            </a:r>
            <a:r>
              <a:rPr lang="fr-FR" dirty="0">
                <a:latin typeface="Calibri" panose="020F0502020204030204" pitchFamily="34" charset="0"/>
                <a:cs typeface="Calibri" panose="020F0502020204030204" pitchFamily="34" charset="0"/>
              </a:rPr>
              <a:t> dans un environnement informel, sans stress. » </a:t>
            </a:r>
            <a:br>
              <a:rPr lang="fr-FR" dirty="0">
                <a:latin typeface="Calibri" panose="020F0502020204030204" pitchFamily="34" charset="0"/>
                <a:cs typeface="Calibri" panose="020F0502020204030204" pitchFamily="34" charset="0"/>
              </a:rPr>
            </a:br>
            <a:br>
              <a:rPr lang="fr-FR" dirty="0"/>
            </a:br>
            <a:r>
              <a:rPr lang="fr-FR" sz="1600" dirty="0"/>
              <a:t>Manuel d’exercice de l’OMS, 2017</a:t>
            </a:r>
          </a:p>
          <a:p>
            <a:pPr marL="0" indent="0">
              <a:lnSpc>
                <a:spcPct val="115000"/>
              </a:lnSpc>
              <a:spcAft>
                <a:spcPts val="1200"/>
              </a:spcAft>
              <a:buNone/>
            </a:pPr>
            <a:endParaRPr lang="fr-FR" i="1" u="sng" dirty="0">
              <a:solidFill>
                <a:srgbClr val="0070C0"/>
              </a:solidFill>
              <a:latin typeface="Arial" charset="0"/>
              <a:ea typeface="Arial" charset="0"/>
            </a:endParaRPr>
          </a:p>
          <a:p>
            <a:pPr marL="0" indent="0">
              <a:buNone/>
            </a:pPr>
            <a:endParaRPr lang="fr-FR"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fld id="{7EA682B2-33C9-4D4F-9A18-C7D5F7FE2751}" type="datetime3">
              <a:rPr lang="fr-FR" smtClean="0"/>
              <a:t>02.11.20</a:t>
            </a:fld>
            <a:endParaRPr lang="fr-F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7F212-D0A6-4214-B3AF-B63213580F06}"/>
              </a:ext>
            </a:extLst>
          </p:cNvPr>
          <p:cNvSpPr>
            <a:spLocks noGrp="1"/>
          </p:cNvSpPr>
          <p:nvPr>
            <p:ph type="title"/>
          </p:nvPr>
        </p:nvSpPr>
        <p:spPr/>
        <p:txBody>
          <a:bodyPr>
            <a:normAutofit fontScale="90000"/>
          </a:bodyPr>
          <a:lstStyle/>
          <a:p>
            <a:r>
              <a:rPr lang="fr-FR">
                <a:latin typeface="+mj-lt"/>
                <a:cs typeface="Calibri" panose="020F0502020204030204" pitchFamily="34" charset="0"/>
              </a:rPr>
              <a:t>Forme et finalité</a:t>
            </a:r>
            <a:endParaRPr lang="fr-FR">
              <a:latin typeface="+mj-lt"/>
            </a:endParaRPr>
          </a:p>
        </p:txBody>
      </p:sp>
      <p:sp>
        <p:nvSpPr>
          <p:cNvPr id="4" name="Date Placeholder 3">
            <a:extLst>
              <a:ext uri="{FF2B5EF4-FFF2-40B4-BE49-F238E27FC236}">
                <a16:creationId xmlns:a16="http://schemas.microsoft.com/office/drawing/2014/main" id="{0DFA6662-E0A7-42E7-85DE-8E057FA7B6B3}"/>
              </a:ext>
            </a:extLst>
          </p:cNvPr>
          <p:cNvSpPr>
            <a:spLocks noGrp="1"/>
          </p:cNvSpPr>
          <p:nvPr>
            <p:ph type="dt" sz="half" idx="10"/>
          </p:nvPr>
        </p:nvSpPr>
        <p:spPr/>
        <p:txBody>
          <a:bodyPr/>
          <a:lstStyle/>
          <a:p>
            <a:fld id="{7EA682B2-33C9-4D4F-9A18-C7D5F7FE2751}" type="datetime3">
              <a:rPr lang="fr-FR" smtClean="0"/>
              <a:t>02.11.20</a:t>
            </a:fld>
            <a:endParaRPr lang="fr-FR"/>
          </a:p>
        </p:txBody>
      </p:sp>
      <p:sp>
        <p:nvSpPr>
          <p:cNvPr id="13" name="Rectangle 12">
            <a:extLst>
              <a:ext uri="{FF2B5EF4-FFF2-40B4-BE49-F238E27FC236}">
                <a16:creationId xmlns:a16="http://schemas.microsoft.com/office/drawing/2014/main" id="{8DCE674F-954A-4D0E-90FA-4EB88E0C98B6}"/>
              </a:ext>
            </a:extLst>
          </p:cNvPr>
          <p:cNvSpPr/>
          <p:nvPr/>
        </p:nvSpPr>
        <p:spPr>
          <a:xfrm>
            <a:off x="152780" y="698873"/>
            <a:ext cx="8227740" cy="4801314"/>
          </a:xfrm>
          <a:prstGeom prst="rect">
            <a:avLst/>
          </a:prstGeom>
        </p:spPr>
        <p:txBody>
          <a:bodyPr wrap="square" lIns="91440" tIns="45720" rIns="91440" bIns="45720" anchor="t">
            <a:spAutoFit/>
          </a:bodyPr>
          <a:lstStyle/>
          <a:p>
            <a:r>
              <a:rPr lang="fr-FR" sz="3600" b="1" dirty="0">
                <a:solidFill>
                  <a:schemeClr val="accent3"/>
                </a:solidFill>
              </a:rPr>
              <a:t>Forme et finalité de l’exercice</a:t>
            </a:r>
          </a:p>
          <a:p>
            <a:endParaRPr lang="fr-FR" sz="1000" b="1" dirty="0">
              <a:solidFill>
                <a:schemeClr val="accent3"/>
              </a:solidFill>
            </a:endParaRPr>
          </a:p>
          <a:p>
            <a:pPr algn="just"/>
            <a:r>
              <a:rPr lang="fr-FR" sz="2000" dirty="0"/>
              <a:t>Fondé sur le</a:t>
            </a:r>
            <a:r>
              <a:rPr lang="fr-FR" i="1" dirty="0"/>
              <a:t> </a:t>
            </a:r>
            <a:r>
              <a:rPr lang="fr-FR" sz="2000" dirty="0"/>
              <a:t>Plan stratégique de préparation et de riposte pour lutter contre la COVID-19, cet exercice est l’occasion pour les pays et les acteurs de la santé publique d’évaluer les plans de santé publique et les structures de planification requises pour se préparer et répondre aux flambées épidémiques actuelles et futures de COVID-19. </a:t>
            </a:r>
            <a:endParaRPr lang="fr-FR" sz="2000" dirty="0">
              <a:cs typeface="Arial"/>
            </a:endParaRPr>
          </a:p>
          <a:p>
            <a:pPr algn="just"/>
            <a:endParaRPr lang="fr-FR" sz="2000" dirty="0">
              <a:cs typeface="Arial"/>
            </a:endParaRPr>
          </a:p>
          <a:p>
            <a:pPr algn="just"/>
            <a:r>
              <a:rPr lang="fr-FR" sz="2000" dirty="0"/>
              <a:t>Ce travail s’appuie sur ce que nous avons appris du virus et demande aux participants d’évaluer leurs efforts de préparation et de riposte.</a:t>
            </a:r>
            <a:endParaRPr lang="fr-FR" sz="2000" dirty="0">
              <a:cs typeface="Arial"/>
            </a:endParaRPr>
          </a:p>
          <a:p>
            <a:pPr algn="just"/>
            <a:endParaRPr lang="fr-FR" sz="2000" dirty="0">
              <a:cs typeface="Arial"/>
            </a:endParaRPr>
          </a:p>
          <a:p>
            <a:pPr algn="just"/>
            <a:r>
              <a:rPr lang="fr-FR" sz="2000" dirty="0"/>
              <a:t>Les résultats de l’exercice se traduiront par des mesures stratégiques qui orienteront l’action de l’ensemble des partenaires nationaux et internationaux en vue d’élaborer et d’améliorer des plans opérationnels nationaux et régionaux, en fonction du contexte.</a:t>
            </a:r>
            <a:endParaRPr lang="fr-FR" sz="2000" dirty="0">
              <a:cs typeface="Arial"/>
            </a:endParaRPr>
          </a:p>
        </p:txBody>
      </p:sp>
      <p:pic>
        <p:nvPicPr>
          <p:cNvPr id="5" name="Picture 4" descr="A picture containing website&#10;&#10;Description automatically generated">
            <a:extLst>
              <a:ext uri="{FF2B5EF4-FFF2-40B4-BE49-F238E27FC236}">
                <a16:creationId xmlns:a16="http://schemas.microsoft.com/office/drawing/2014/main" id="{AEA338B0-3F80-434E-B8FA-2672D4B161B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26048" y="935536"/>
            <a:ext cx="3273469" cy="5114795"/>
          </a:xfrm>
          <a:prstGeom prst="rect">
            <a:avLst/>
          </a:prstGeom>
        </p:spPr>
      </p:pic>
    </p:spTree>
    <p:extLst>
      <p:ext uri="{BB962C8B-B14F-4D97-AF65-F5344CB8AC3E}">
        <p14:creationId xmlns:p14="http://schemas.microsoft.com/office/powerpoint/2010/main" val="3328896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52780" y="-123661"/>
            <a:ext cx="12213814" cy="958158"/>
          </a:xfrm>
        </p:spPr>
        <p:txBody>
          <a:bodyPr>
            <a:normAutofit/>
          </a:bodyPr>
          <a:lstStyle/>
          <a:p>
            <a:r>
              <a:rPr lang="fr-FR"/>
              <a:t>Objectifs généraux de l’exercice </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a:normAutofit fontScale="92500"/>
          </a:bodyPr>
          <a:lstStyle/>
          <a:p>
            <a:pPr marL="0" lvl="0" indent="0">
              <a:lnSpc>
                <a:spcPct val="150000"/>
              </a:lnSpc>
              <a:spcBef>
                <a:spcPts val="700"/>
              </a:spcBef>
              <a:buClr>
                <a:schemeClr val="tx1"/>
              </a:buClr>
              <a:buSzPct val="100000"/>
              <a:buNone/>
            </a:pPr>
            <a:r>
              <a:rPr lang="fr-FR" sz="3200" b="1" dirty="0">
                <a:solidFill>
                  <a:schemeClr val="accent3"/>
                </a:solidFill>
                <a:latin typeface="+mj-lt"/>
                <a:cs typeface="Calibri" panose="020F0502020204030204" pitchFamily="34" charset="0"/>
              </a:rPr>
              <a:t>Objectifs généraux</a:t>
            </a:r>
            <a:endParaRPr lang="fr-FR" sz="3200" dirty="0">
              <a:solidFill>
                <a:schemeClr val="accent3"/>
              </a:solidFill>
              <a:latin typeface="+mj-lt"/>
              <a:cs typeface="Calibri" panose="020F0502020204030204" pitchFamily="34" charset="0"/>
            </a:endParaRPr>
          </a:p>
          <a:p>
            <a:pPr marL="457200" lvl="0" indent="-457200">
              <a:lnSpc>
                <a:spcPct val="100000"/>
              </a:lnSpc>
              <a:spcBef>
                <a:spcPts val="0"/>
              </a:spcBef>
              <a:spcAft>
                <a:spcPts val="1200"/>
              </a:spcAft>
              <a:buClr>
                <a:schemeClr val="tx1"/>
              </a:buClr>
              <a:buSzPct val="100000"/>
              <a:buFont typeface="+mj-lt"/>
              <a:buAutoNum type="arabicPeriod"/>
            </a:pPr>
            <a:r>
              <a:rPr lang="fr-FR" dirty="0">
                <a:solidFill>
                  <a:schemeClr val="accent5"/>
                </a:solidFill>
                <a:latin typeface="+mj-lt"/>
                <a:cs typeface="Calibri" panose="020F0502020204030204" pitchFamily="34" charset="0"/>
              </a:rPr>
              <a:t>Diffuser des informations </a:t>
            </a:r>
            <a:r>
              <a:rPr lang="fr-FR" dirty="0">
                <a:solidFill>
                  <a:prstClr val="black"/>
                </a:solidFill>
                <a:latin typeface="+mj-lt"/>
                <a:cs typeface="Calibri" panose="020F0502020204030204" pitchFamily="34" charset="0"/>
              </a:rPr>
              <a:t>sur l’avancement de votre préparation, notamment les capacités, plans et procédures de riposte face aux flambées épidémiques de COVID-19 dans votre pays.</a:t>
            </a:r>
          </a:p>
          <a:p>
            <a:pPr marL="457200" lvl="0" indent="-457200">
              <a:lnSpc>
                <a:spcPct val="100000"/>
              </a:lnSpc>
              <a:spcBef>
                <a:spcPts val="0"/>
              </a:spcBef>
              <a:spcAft>
                <a:spcPts val="1200"/>
              </a:spcAft>
              <a:buClr>
                <a:schemeClr val="tx1"/>
              </a:buClr>
              <a:buSzPct val="100000"/>
              <a:buFont typeface="+mj-lt"/>
              <a:buAutoNum type="arabicPeriod"/>
            </a:pPr>
            <a:r>
              <a:rPr lang="fr-FR" dirty="0">
                <a:solidFill>
                  <a:schemeClr val="accent5"/>
                </a:solidFill>
                <a:latin typeface="+mj-lt"/>
                <a:cs typeface="Calibri" panose="020F0502020204030204" pitchFamily="34" charset="0"/>
              </a:rPr>
              <a:t>Cerner les domaines où il y a interdépendance </a:t>
            </a:r>
            <a:r>
              <a:rPr lang="fr-FR" dirty="0">
                <a:solidFill>
                  <a:prstClr val="black"/>
                </a:solidFill>
                <a:latin typeface="+mj-lt"/>
                <a:cs typeface="Calibri" panose="020F0502020204030204" pitchFamily="34" charset="0"/>
              </a:rPr>
              <a:t>entre les acteurs de la santé et les autres secteurs. </a:t>
            </a:r>
          </a:p>
          <a:p>
            <a:pPr marL="457200" lvl="0" indent="-457200">
              <a:lnSpc>
                <a:spcPct val="100000"/>
              </a:lnSpc>
              <a:spcBef>
                <a:spcPts val="0"/>
              </a:spcBef>
              <a:spcAft>
                <a:spcPts val="1200"/>
              </a:spcAft>
              <a:buClr>
                <a:schemeClr val="tx1"/>
              </a:buClr>
              <a:buSzPct val="100000"/>
              <a:buFont typeface="+mj-lt"/>
              <a:buAutoNum type="arabicPeriod"/>
            </a:pPr>
            <a:r>
              <a:rPr lang="fr-FR" dirty="0">
                <a:solidFill>
                  <a:schemeClr val="accent5"/>
                </a:solidFill>
                <a:latin typeface="+mj-lt"/>
                <a:cs typeface="Calibri" panose="020F0502020204030204" pitchFamily="34" charset="0"/>
              </a:rPr>
              <a:t>Mener une analyse des lacunes </a:t>
            </a:r>
            <a:r>
              <a:rPr lang="fr-FR" dirty="0">
                <a:solidFill>
                  <a:prstClr val="black"/>
                </a:solidFill>
                <a:latin typeface="+mj-lt"/>
                <a:cs typeface="Calibri" panose="020F0502020204030204" pitchFamily="34" charset="0"/>
              </a:rPr>
              <a:t>sur la base du plan stratégique de préparation et de riposte</a:t>
            </a:r>
          </a:p>
          <a:p>
            <a:pPr marL="457200" indent="-457200">
              <a:lnSpc>
                <a:spcPct val="100000"/>
              </a:lnSpc>
              <a:spcBef>
                <a:spcPts val="0"/>
              </a:spcBef>
              <a:spcAft>
                <a:spcPts val="1200"/>
              </a:spcAft>
              <a:buClr>
                <a:schemeClr val="tx1"/>
              </a:buClr>
              <a:buSzPct val="100000"/>
              <a:buFont typeface="+mj-lt"/>
              <a:buAutoNum type="arabicPeriod"/>
            </a:pPr>
            <a:r>
              <a:rPr lang="fr-FR" dirty="0">
                <a:solidFill>
                  <a:schemeClr val="accent5"/>
                </a:solidFill>
                <a:latin typeface="+mj-lt"/>
                <a:cs typeface="Calibri" panose="020F0502020204030204" pitchFamily="34" charset="0"/>
              </a:rPr>
              <a:t>Élaborer un plan d’action pour améliorer votre niveau de préparation</a:t>
            </a:r>
            <a:r>
              <a:rPr lang="fr-FR" dirty="0">
                <a:solidFill>
                  <a:prstClr val="black"/>
                </a:solidFill>
                <a:latin typeface="+mj-lt"/>
                <a:cs typeface="Calibri" panose="020F0502020204030204" pitchFamily="34" charset="0"/>
              </a:rPr>
              <a:t>, toujours sur la base du </a:t>
            </a:r>
            <a:r>
              <a:rPr lang="fr-FR" dirty="0">
                <a:solidFill>
                  <a:prstClr val="black"/>
                </a:solidFill>
                <a:cs typeface="Calibri" panose="020F0502020204030204" pitchFamily="34" charset="0"/>
              </a:rPr>
              <a:t>plan stratégique de préparation et de riposte</a:t>
            </a:r>
            <a:r>
              <a:rPr lang="fr-FR" dirty="0">
                <a:solidFill>
                  <a:prstClr val="black"/>
                </a:solidFill>
                <a:latin typeface="+mj-lt"/>
                <a:cs typeface="Calibri" panose="020F0502020204030204" pitchFamily="34" charset="0"/>
              </a:rPr>
              <a:t>.</a:t>
            </a:r>
          </a:p>
          <a:p>
            <a:pPr marL="457200" lvl="0" indent="-457200">
              <a:lnSpc>
                <a:spcPct val="150000"/>
              </a:lnSpc>
              <a:spcBef>
                <a:spcPts val="0"/>
              </a:spcBef>
              <a:spcAft>
                <a:spcPts val="1200"/>
              </a:spcAft>
              <a:buClr>
                <a:schemeClr val="tx1"/>
              </a:buClr>
              <a:buSzPct val="100000"/>
              <a:buFont typeface="+mj-lt"/>
              <a:buAutoNum type="arabicPeriod"/>
            </a:pPr>
            <a:endParaRPr lang="fr-FR" dirty="0">
              <a:solidFill>
                <a:prstClr val="black"/>
              </a:solidFill>
              <a:latin typeface="+mj-lt"/>
              <a:cs typeface="Calibri" panose="020F0502020204030204" pitchFamily="34" charset="0"/>
            </a:endParaRPr>
          </a:p>
          <a:p>
            <a:pPr>
              <a:spcBef>
                <a:spcPts val="700"/>
              </a:spcBef>
              <a:buClr>
                <a:schemeClr val="tx1"/>
              </a:buClr>
              <a:buSzPct val="100000"/>
            </a:pPr>
            <a:endParaRPr lang="fr-FR" sz="3200" dirty="0">
              <a:latin typeface="+mj-lt"/>
            </a:endParaRPr>
          </a:p>
          <a:p>
            <a:endParaRPr lang="fr-FR" dirty="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fr-FR" smtClean="0"/>
              <a:t>02.11.20</a:t>
            </a:fld>
            <a:endParaRPr lang="fr-FR"/>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fr-FR"/>
              <a:t>Portée</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lvl="0" indent="0">
              <a:lnSpc>
                <a:spcPct val="100000"/>
              </a:lnSpc>
              <a:spcBef>
                <a:spcPts val="700"/>
              </a:spcBef>
              <a:buClr>
                <a:schemeClr val="tx1"/>
              </a:buClr>
              <a:buSzPct val="100000"/>
              <a:buNone/>
            </a:pPr>
            <a:endParaRPr lang="fr-FR" sz="2600" b="1" dirty="0">
              <a:solidFill>
                <a:schemeClr val="accent5"/>
              </a:solidFill>
              <a:latin typeface="+mj-lt"/>
              <a:cs typeface="Calibri" panose="020F0502020204030204" pitchFamily="34" charset="0"/>
            </a:endParaRPr>
          </a:p>
          <a:p>
            <a:pPr marL="0" lvl="0" indent="0">
              <a:lnSpc>
                <a:spcPct val="100000"/>
              </a:lnSpc>
              <a:spcBef>
                <a:spcPts val="700"/>
              </a:spcBef>
              <a:buClr>
                <a:schemeClr val="tx1"/>
              </a:buClr>
              <a:buSzPct val="100000"/>
              <a:buNone/>
            </a:pPr>
            <a:r>
              <a:rPr lang="fr-FR" sz="2400" b="1" dirty="0">
                <a:solidFill>
                  <a:schemeClr val="accent5"/>
                </a:solidFill>
                <a:latin typeface="+mj-lt"/>
                <a:cs typeface="Calibri" panose="020F0502020204030204" pitchFamily="34" charset="0"/>
              </a:rPr>
              <a:t>L’exercice de simulation sur table</a:t>
            </a:r>
            <a:r>
              <a:rPr lang="fr-FR" sz="2400" dirty="0">
                <a:cs typeface="Calibri" panose="020F0502020204030204" pitchFamily="34" charset="0"/>
              </a:rPr>
              <a:t> consiste à :</a:t>
            </a:r>
            <a:endParaRPr lang="fr-FR" sz="2400" b="1" dirty="0">
              <a:solidFill>
                <a:schemeClr val="accent5"/>
              </a:solidFill>
              <a:latin typeface="+mj-lt"/>
              <a:cs typeface="Calibri" panose="020F0502020204030204" pitchFamily="34" charset="0"/>
            </a:endParaRPr>
          </a:p>
          <a:p>
            <a:pPr>
              <a:lnSpc>
                <a:spcPct val="100000"/>
              </a:lnSpc>
              <a:spcBef>
                <a:spcPts val="700"/>
              </a:spcBef>
              <a:buClr>
                <a:schemeClr val="tx1"/>
              </a:buClr>
              <a:buSzPct val="100000"/>
            </a:pPr>
            <a:r>
              <a:rPr lang="fr-FR" sz="2400" b="1" dirty="0">
                <a:solidFill>
                  <a:schemeClr val="accent5"/>
                </a:solidFill>
                <a:latin typeface="+mj-lt"/>
                <a:cs typeface="Calibri" panose="020F0502020204030204" pitchFamily="34" charset="0"/>
              </a:rPr>
              <a:t>examiner</a:t>
            </a:r>
            <a:r>
              <a:rPr lang="fr-FR" sz="2400" dirty="0">
                <a:latin typeface="+mj-lt"/>
                <a:cs typeface="Calibri" panose="020F0502020204030204" pitchFamily="34" charset="0"/>
              </a:rPr>
              <a:t> le processus de gestion opérationnelle des cas suspects et confirmés de </a:t>
            </a:r>
            <a:r>
              <a:rPr lang="fr-FR" sz="2400" dirty="0">
                <a:solidFill>
                  <a:prstClr val="black"/>
                </a:solidFill>
                <a:cs typeface="Calibri" panose="020F0502020204030204" pitchFamily="34" charset="0"/>
              </a:rPr>
              <a:t>COVID-19 ;</a:t>
            </a:r>
            <a:endParaRPr lang="fr-FR" sz="2400" dirty="0">
              <a:latin typeface="+mj-lt"/>
              <a:cs typeface="Calibri" panose="020F0502020204030204" pitchFamily="34" charset="0"/>
            </a:endParaRPr>
          </a:p>
          <a:p>
            <a:pPr>
              <a:lnSpc>
                <a:spcPct val="100000"/>
              </a:lnSpc>
              <a:spcBef>
                <a:spcPts val="700"/>
              </a:spcBef>
              <a:buClr>
                <a:schemeClr val="tx1"/>
              </a:buClr>
              <a:buSzPct val="100000"/>
            </a:pPr>
            <a:r>
              <a:rPr lang="fr-FR" sz="2400" b="1" dirty="0">
                <a:solidFill>
                  <a:schemeClr val="accent5"/>
                </a:solidFill>
                <a:latin typeface="+mj-lt"/>
                <a:cs typeface="Calibri" panose="020F0502020204030204" pitchFamily="34" charset="0"/>
              </a:rPr>
              <a:t>confirmer les procédures </a:t>
            </a:r>
            <a:r>
              <a:rPr lang="fr-FR" sz="2400" dirty="0">
                <a:latin typeface="+mj-lt"/>
                <a:cs typeface="Calibri" panose="020F0502020204030204" pitchFamily="34" charset="0"/>
              </a:rPr>
              <a:t>liées aux capacités de dépistage et de laboratoire ;</a:t>
            </a:r>
          </a:p>
          <a:p>
            <a:pPr>
              <a:lnSpc>
                <a:spcPct val="100000"/>
              </a:lnSpc>
              <a:spcBef>
                <a:spcPts val="700"/>
              </a:spcBef>
              <a:buClr>
                <a:schemeClr val="tx1"/>
              </a:buClr>
              <a:buSzPct val="100000"/>
            </a:pPr>
            <a:r>
              <a:rPr lang="fr-FR" sz="2400" b="1" dirty="0">
                <a:solidFill>
                  <a:schemeClr val="accent5"/>
                </a:solidFill>
                <a:latin typeface="+mj-lt"/>
                <a:cs typeface="Calibri" panose="020F0502020204030204" pitchFamily="34" charset="0"/>
              </a:rPr>
              <a:t>examiner </a:t>
            </a:r>
            <a:r>
              <a:rPr lang="fr-FR" sz="2400" dirty="0">
                <a:latin typeface="+mj-lt"/>
                <a:cs typeface="Calibri" panose="020F0502020204030204" pitchFamily="34" charset="0"/>
              </a:rPr>
              <a:t>le fonctionnement des mesures de santé publique et de la recherche des contacts ;</a:t>
            </a:r>
          </a:p>
          <a:p>
            <a:pPr>
              <a:lnSpc>
                <a:spcPct val="100000"/>
              </a:lnSpc>
              <a:spcBef>
                <a:spcPts val="700"/>
              </a:spcBef>
              <a:buClr>
                <a:schemeClr val="tx1"/>
              </a:buClr>
              <a:buSzPct val="100000"/>
            </a:pPr>
            <a:r>
              <a:rPr lang="fr-FR" sz="2400" b="1" dirty="0">
                <a:solidFill>
                  <a:schemeClr val="accent5"/>
                </a:solidFill>
                <a:latin typeface="+mj-lt"/>
                <a:cs typeface="Calibri"/>
              </a:rPr>
              <a:t>examiner les plans </a:t>
            </a:r>
            <a:r>
              <a:rPr lang="fr-FR" sz="2400" dirty="0">
                <a:latin typeface="+mj-lt"/>
                <a:cs typeface="Calibri"/>
              </a:rPr>
              <a:t>en vue de clarifier les chaînes de responsabilité (rôle et fonctions) et les possibilités de collaboration multisectorielle permettant de réagir rapidement, de façon coordonnée et efficace ;</a:t>
            </a:r>
          </a:p>
          <a:p>
            <a:pPr>
              <a:lnSpc>
                <a:spcPct val="100000"/>
              </a:lnSpc>
              <a:spcBef>
                <a:spcPts val="700"/>
              </a:spcBef>
              <a:buClr>
                <a:schemeClr val="tx1"/>
              </a:buClr>
              <a:buSzPct val="100000"/>
            </a:pPr>
            <a:r>
              <a:rPr lang="fr-FR" sz="2400" b="1" dirty="0">
                <a:solidFill>
                  <a:schemeClr val="accent5"/>
                </a:solidFill>
                <a:latin typeface="+mj-lt"/>
                <a:cs typeface="Calibri" panose="020F0502020204030204" pitchFamily="34" charset="0"/>
              </a:rPr>
              <a:t>examiner les plans de gestion des risques et de communication avec les médias</a:t>
            </a:r>
            <a:r>
              <a:rPr lang="fr-FR" sz="2400" dirty="0">
                <a:latin typeface="+mj-lt"/>
                <a:cs typeface="Calibri" panose="020F0502020204030204" pitchFamily="34" charset="0"/>
              </a:rPr>
              <a:t>. </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fr-FR" smtClean="0"/>
              <a:t>02.11.20</a:t>
            </a:fld>
            <a:endParaRPr lang="fr-FR"/>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fr-FR">
                <a:latin typeface="Arial"/>
                <a:cs typeface="Arial"/>
              </a:rPr>
              <a:t>Équipe de gestion de l’exercice</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80724" cy="5465750"/>
          </a:xfrm>
        </p:spPr>
        <p:txBody>
          <a:bodyPr>
            <a:noAutofit/>
          </a:bodyPr>
          <a:lstStyle/>
          <a:p>
            <a:pPr marL="0" lvl="0" indent="0">
              <a:lnSpc>
                <a:spcPct val="100000"/>
              </a:lnSpc>
              <a:spcBef>
                <a:spcPts val="700"/>
              </a:spcBef>
              <a:buClr>
                <a:schemeClr val="tx1"/>
              </a:buClr>
              <a:buSzPct val="100000"/>
              <a:buNone/>
            </a:pPr>
            <a:endParaRPr lang="fr-FR" sz="2600" dirty="0">
              <a:latin typeface="+mj-lt"/>
              <a:cs typeface="Calibri" panose="020F0502020204030204" pitchFamily="34" charset="0"/>
            </a:endParaRPr>
          </a:p>
          <a:p>
            <a:pPr marL="0" lvl="0" indent="0">
              <a:lnSpc>
                <a:spcPct val="100000"/>
              </a:lnSpc>
              <a:spcBef>
                <a:spcPts val="700"/>
              </a:spcBef>
              <a:buClr>
                <a:schemeClr val="tx1"/>
              </a:buClr>
              <a:buSzPct val="100000"/>
              <a:buNone/>
            </a:pPr>
            <a:r>
              <a:rPr lang="fr-FR" sz="2600" b="1" dirty="0">
                <a:solidFill>
                  <a:schemeClr val="accent3"/>
                </a:solidFill>
                <a:latin typeface="+mj-lt"/>
                <a:cs typeface="Calibri" panose="020F0502020204030204" pitchFamily="34" charset="0"/>
              </a:rPr>
              <a:t>Rôles</a:t>
            </a:r>
          </a:p>
          <a:p>
            <a:pPr marL="0" lvl="0" indent="0">
              <a:lnSpc>
                <a:spcPct val="100000"/>
              </a:lnSpc>
              <a:spcBef>
                <a:spcPts val="700"/>
              </a:spcBef>
              <a:buClr>
                <a:schemeClr val="tx1"/>
              </a:buClr>
              <a:buSzPct val="100000"/>
              <a:buNone/>
            </a:pPr>
            <a:r>
              <a:rPr lang="fr-FR" sz="2600" dirty="0">
                <a:latin typeface="+mj-lt"/>
                <a:cs typeface="Calibri" panose="020F0502020204030204" pitchFamily="34" charset="0"/>
              </a:rPr>
              <a:t>Animation : (préciser le(s) nom(s))</a:t>
            </a:r>
          </a:p>
          <a:p>
            <a:pPr marL="0" lvl="0" indent="0">
              <a:lnSpc>
                <a:spcPct val="100000"/>
              </a:lnSpc>
              <a:spcBef>
                <a:spcPts val="700"/>
              </a:spcBef>
              <a:buClr>
                <a:schemeClr val="tx1"/>
              </a:buClr>
              <a:buSzPct val="100000"/>
              <a:buNone/>
            </a:pPr>
            <a:r>
              <a:rPr lang="fr-FR" sz="2600" dirty="0">
                <a:latin typeface="+mj-lt"/>
                <a:cs typeface="Calibri" panose="020F0502020204030204" pitchFamily="34" charset="0"/>
              </a:rPr>
              <a:t>Rapporteurs : </a:t>
            </a:r>
            <a:r>
              <a:rPr lang="fr-FR" sz="2600" dirty="0">
                <a:cs typeface="Calibri" panose="020F0502020204030204" pitchFamily="34" charset="0"/>
              </a:rPr>
              <a:t>(préciser le(s) nom(s))</a:t>
            </a:r>
            <a:endParaRPr lang="fr-FR" sz="2600" dirty="0">
              <a:latin typeface="+mj-lt"/>
              <a:cs typeface="Calibri" panose="020F0502020204030204" pitchFamily="34" charset="0"/>
            </a:endParaRPr>
          </a:p>
          <a:p>
            <a:pPr marL="0" lvl="0" indent="0">
              <a:lnSpc>
                <a:spcPct val="100000"/>
              </a:lnSpc>
              <a:spcBef>
                <a:spcPts val="700"/>
              </a:spcBef>
              <a:buClr>
                <a:schemeClr val="tx1"/>
              </a:buClr>
              <a:buSzPct val="100000"/>
              <a:buNone/>
            </a:pPr>
            <a:r>
              <a:rPr lang="fr-FR" sz="2600" dirty="0">
                <a:latin typeface="+mj-lt"/>
                <a:cs typeface="Calibri" panose="020F0502020204030204" pitchFamily="34" charset="0"/>
              </a:rPr>
              <a:t>Observateurs : (le cas échéant)</a:t>
            </a:r>
          </a:p>
          <a:p>
            <a:pPr marL="0" lvl="0" indent="0">
              <a:lnSpc>
                <a:spcPct val="100000"/>
              </a:lnSpc>
              <a:spcBef>
                <a:spcPts val="700"/>
              </a:spcBef>
              <a:buClr>
                <a:schemeClr val="tx1"/>
              </a:buClr>
              <a:buSzPct val="100000"/>
              <a:buNone/>
            </a:pPr>
            <a:endParaRPr lang="fr-FR" sz="2600" dirty="0">
              <a:latin typeface="+mj-lt"/>
              <a:cs typeface="Calibri" panose="020F0502020204030204" pitchFamily="34" charset="0"/>
            </a:endParaRPr>
          </a:p>
          <a:p>
            <a:pPr marL="0" lvl="0" indent="0">
              <a:lnSpc>
                <a:spcPct val="100000"/>
              </a:lnSpc>
              <a:spcBef>
                <a:spcPts val="700"/>
              </a:spcBef>
              <a:buClr>
                <a:schemeClr val="tx1"/>
              </a:buClr>
              <a:buSzPct val="100000"/>
              <a:buNone/>
            </a:pPr>
            <a:endParaRPr lang="fr-FR" sz="26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fr-FR" smtClean="0"/>
              <a:t>02.11.20</a:t>
            </a:fld>
            <a:endParaRPr lang="fr-FR"/>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COPPER, Frederik Anton</DisplayName>
        <AccountId>13</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0A9802-686C-4537-A4EF-3D12C1362DDC}">
  <ds:schemaRefs>
    <ds:schemaRef ds:uri="http://schemas.microsoft.com/office/2006/metadata/properties"/>
    <ds:schemaRef ds:uri="http://schemas.microsoft.com/office/2006/documentManagement/types"/>
    <ds:schemaRef ds:uri="http://purl.org/dc/terms/"/>
    <ds:schemaRef ds:uri="a1d858d0-9300-440e-863b-088bced39a33"/>
    <ds:schemaRef ds:uri="http://purl.org/dc/dcmitype/"/>
    <ds:schemaRef ds:uri="http://schemas.microsoft.com/office/infopath/2007/PartnerControls"/>
    <ds:schemaRef ds:uri="http://purl.org/dc/elements/1.1/"/>
    <ds:schemaRef ds:uri="http://schemas.openxmlformats.org/package/2006/metadata/core-properties"/>
    <ds:schemaRef ds:uri="537a4c0a-028d-41b0-9193-6635ca5775f6"/>
    <ds:schemaRef ds:uri="http://www.w3.org/XML/1998/namespace"/>
  </ds:schemaRefs>
</ds:datastoreItem>
</file>

<file path=customXml/itemProps2.xml><?xml version="1.0" encoding="utf-8"?>
<ds:datastoreItem xmlns:ds="http://schemas.openxmlformats.org/officeDocument/2006/customXml" ds:itemID="{D07F73F0-AC06-4DF0-A454-C87276039E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d858d0-9300-440e-863b-088bced39a33"/>
    <ds:schemaRef ds:uri="537a4c0a-028d-41b0-9193-6635ca5775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058DDD0-0FFB-4F57-A737-ADBE5E3709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541</TotalTime>
  <Words>2116</Words>
  <Application>Microsoft Office PowerPoint</Application>
  <PresentationFormat>Widescreen</PresentationFormat>
  <Paragraphs>327</Paragraphs>
  <Slides>33</Slides>
  <Notes>11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33</vt:i4>
      </vt:variant>
    </vt:vector>
  </HeadingPairs>
  <TitlesOfParts>
    <vt:vector size="38" baseType="lpstr">
      <vt:lpstr>Arial</vt:lpstr>
      <vt:lpstr>Arial Black</vt:lpstr>
      <vt:lpstr>Calibri</vt:lpstr>
      <vt:lpstr>Office Theme</vt:lpstr>
      <vt:lpstr>1_Office Theme</vt:lpstr>
      <vt:lpstr>MALADIE À CORONAVIRUS 2019 (COVID-19)</vt:lpstr>
      <vt:lpstr>Ordre du jour provisoire</vt:lpstr>
      <vt:lpstr>Dernier rapport de situation de l’OMS</vt:lpstr>
      <vt:lpstr>Orienter la préparation et la riposte</vt:lpstr>
      <vt:lpstr>Qu’est-ce qu’un exercice de simulation sur table?</vt:lpstr>
      <vt:lpstr>Forme et finalité</vt:lpstr>
      <vt:lpstr>Objectifs généraux de l’exercice </vt:lpstr>
      <vt:lpstr>Portée</vt:lpstr>
      <vt:lpstr>Équipe de gestion de l’exercice</vt:lpstr>
      <vt:lpstr>Règles de l’exercice de simulation sur table</vt:lpstr>
      <vt:lpstr>Fonctionnement général</vt:lpstr>
      <vt:lpstr>Questions</vt:lpstr>
      <vt:lpstr>MALADIE À CORONAVIRUS 2019  (COVID-19)   Données d’octobre</vt:lpstr>
      <vt:lpstr>Scénario</vt:lpstr>
      <vt:lpstr>Séance 1</vt:lpstr>
      <vt:lpstr>Scénario actualisé</vt:lpstr>
      <vt:lpstr>Séance 2</vt:lpstr>
      <vt:lpstr>Pause</vt:lpstr>
      <vt:lpstr>Scénario actualisé</vt:lpstr>
      <vt:lpstr>Séance 3</vt:lpstr>
      <vt:lpstr>Scénario actualisé</vt:lpstr>
      <vt:lpstr>Séance 4</vt:lpstr>
      <vt:lpstr>Réactions à chaud</vt:lpstr>
      <vt:lpstr>PowerPoint Presentation</vt:lpstr>
      <vt:lpstr>Deuxième partie de l’ordre du jour</vt:lpstr>
      <vt:lpstr>Plan stratégique de préparation et de riposte</vt:lpstr>
      <vt:lpstr>Analyse des forces et des lacunes</vt:lpstr>
      <vt:lpstr>Pause</vt:lpstr>
      <vt:lpstr>Plan d’action</vt:lpstr>
      <vt:lpstr>Consolidation</vt:lpstr>
      <vt:lpstr>Formulaire de retour des participants</vt:lpstr>
      <vt:lpstr>Prochaines étapes et synthèse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PARKKALI, Leila Maarit</cp:lastModifiedBy>
  <cp:revision>3</cp:revision>
  <dcterms:created xsi:type="dcterms:W3CDTF">2020-01-31T13:21:16Z</dcterms:created>
  <dcterms:modified xsi:type="dcterms:W3CDTF">2020-11-02T14:10:16Z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